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notesSlides/notesSlide40.xml" ContentType="application/vnd.openxmlformats-officedocument.presentationml.notesSlide+xml"/>
  <Override PartName="/ppt/notesSlides/notesSlide7.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4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9.xml" ContentType="application/vnd.openxmlformats-officedocument.presentationml.notesSlide+xml"/>
  <Override PartName="/ppt/notesSlides/notesSlide31.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xml" ContentType="application/vnd.openxmlformats-officedocument.presentationml.notesSlide+xml"/>
  <Override PartName="/ppt/notesSlides/notesSlide2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9.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30.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authors.xml" ContentType="application/vnd.ms-powerpoint.author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1"/>
    <p:sldMasterId id="2147483689" r:id="rId2"/>
  </p:sldMasterIdLst>
  <p:notesMasterIdLst>
    <p:notesMasterId r:id="rId52"/>
  </p:notesMasterIdLst>
  <p:handoutMasterIdLst>
    <p:handoutMasterId r:id="rId53"/>
  </p:handoutMasterIdLst>
  <p:sldIdLst>
    <p:sldId id="831" r:id="rId3"/>
    <p:sldId id="950" r:id="rId4"/>
    <p:sldId id="951" r:id="rId5"/>
    <p:sldId id="980" r:id="rId6"/>
    <p:sldId id="906" r:id="rId7"/>
    <p:sldId id="965" r:id="rId8"/>
    <p:sldId id="983" r:id="rId9"/>
    <p:sldId id="953" r:id="rId10"/>
    <p:sldId id="966" r:id="rId11"/>
    <p:sldId id="967" r:id="rId12"/>
    <p:sldId id="984" r:id="rId13"/>
    <p:sldId id="908" r:id="rId14"/>
    <p:sldId id="974" r:id="rId15"/>
    <p:sldId id="911" r:id="rId16"/>
    <p:sldId id="987" r:id="rId17"/>
    <p:sldId id="931" r:id="rId18"/>
    <p:sldId id="932" r:id="rId19"/>
    <p:sldId id="914" r:id="rId20"/>
    <p:sldId id="969" r:id="rId21"/>
    <p:sldId id="916" r:id="rId22"/>
    <p:sldId id="960" r:id="rId23"/>
    <p:sldId id="940" r:id="rId24"/>
    <p:sldId id="970" r:id="rId25"/>
    <p:sldId id="941" r:id="rId26"/>
    <p:sldId id="971" r:id="rId27"/>
    <p:sldId id="942" r:id="rId28"/>
    <p:sldId id="961" r:id="rId29"/>
    <p:sldId id="920" r:id="rId30"/>
    <p:sldId id="981" r:id="rId31"/>
    <p:sldId id="963" r:id="rId32"/>
    <p:sldId id="962" r:id="rId33"/>
    <p:sldId id="968" r:id="rId34"/>
    <p:sldId id="973" r:id="rId35"/>
    <p:sldId id="937" r:id="rId36"/>
    <p:sldId id="972" r:id="rId37"/>
    <p:sldId id="977" r:id="rId38"/>
    <p:sldId id="978" r:id="rId39"/>
    <p:sldId id="958" r:id="rId40"/>
    <p:sldId id="979" r:id="rId41"/>
    <p:sldId id="957" r:id="rId42"/>
    <p:sldId id="976" r:id="rId43"/>
    <p:sldId id="988" r:id="rId44"/>
    <p:sldId id="989" r:id="rId45"/>
    <p:sldId id="927" r:id="rId46"/>
    <p:sldId id="990" r:id="rId47"/>
    <p:sldId id="1359" r:id="rId48"/>
    <p:sldId id="1360" r:id="rId49"/>
    <p:sldId id="828" r:id="rId50"/>
    <p:sldId id="991" r:id="rId51"/>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4C3B"/>
    <a:srgbClr val="7795AD"/>
    <a:srgbClr val="C2B6A5"/>
    <a:srgbClr val="14150F"/>
    <a:srgbClr val="64563B"/>
    <a:srgbClr val="C5BBB1"/>
    <a:srgbClr val="61756F"/>
    <a:srgbClr val="474B3B"/>
    <a:srgbClr val="867561"/>
    <a:srgbClr val="9480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53" autoAdjust="0"/>
    <p:restoredTop sz="93792" autoAdjust="0"/>
  </p:normalViewPr>
  <p:slideViewPr>
    <p:cSldViewPr snapToGrid="0">
      <p:cViewPr varScale="1">
        <p:scale>
          <a:sx n="59" d="100"/>
          <a:sy n="59" d="100"/>
        </p:scale>
        <p:origin x="1220" y="6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8" d="100"/>
        <a:sy n="78" d="100"/>
      </p:scale>
      <p:origin x="0" y="-9716"/>
    </p:cViewPr>
  </p:sorterViewPr>
  <p:notesViewPr>
    <p:cSldViewPr snapToGrid="0">
      <p:cViewPr varScale="1">
        <p:scale>
          <a:sx n="43" d="100"/>
          <a:sy n="43" d="100"/>
        </p:scale>
        <p:origin x="2744"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63" Type="http://schemas.openxmlformats.org/officeDocument/2006/relationships/customXml" Target="../customXml/item4.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customXml" Target="../customXml/item2.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8/10/relationships/authors" Targe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mailto:johneric.m.novosel-lingat.mil@health.mi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image" Target="../media/image26.png"/></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135533" y="3846422"/>
            <a:ext cx="7315199" cy="3780346"/>
          </a:xfrm>
          <a:prstGeom prst="rect">
            <a:avLst/>
          </a:prstGeom>
        </p:spPr>
        <p:txBody>
          <a:bodyPr lIns="91555" tIns="45778" rIns="91555" bIns="45778" anchor="ctr"/>
          <a:lstStyle/>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Ask, Care, Escort</a:t>
            </a:r>
          </a:p>
          <a:p>
            <a:pPr algn="ctr" defTabSz="915554">
              <a:spcBef>
                <a:spcPct val="0"/>
              </a:spcBef>
              <a:spcAft>
                <a:spcPts val="601"/>
              </a:spcAft>
              <a:defRPr/>
            </a:pPr>
            <a:r>
              <a:rPr lang="en-US" altLang="en-US" sz="4400" b="1" i="1" dirty="0">
                <a:solidFill>
                  <a:schemeClr val="accent4">
                    <a:lumMod val="75000"/>
                  </a:schemeClr>
                </a:solidFill>
                <a:latin typeface="Franklin Gothic Medium" charset="0"/>
                <a:ea typeface="Franklin Gothic Medium" charset="0"/>
                <a:cs typeface="Franklin Gothic Medium" charset="0"/>
              </a:rPr>
              <a:t>Suicide Prevention Training</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Active Listening Module</a:t>
            </a:r>
          </a:p>
          <a:p>
            <a:pPr algn="ctr" defTabSz="915554">
              <a:spcBef>
                <a:spcPct val="0"/>
              </a:spcBef>
              <a:spcAft>
                <a:spcPts val="601"/>
              </a:spcAft>
              <a:defRPr/>
            </a:pPr>
            <a:r>
              <a:rPr lang="en-US" altLang="en-US" sz="4400" b="1" i="1" dirty="0">
                <a:solidFill>
                  <a:srgbClr val="FFC422"/>
                </a:solidFill>
                <a:latin typeface="Franklin Gothic Medium" charset="0"/>
                <a:ea typeface="Franklin Gothic Medium" charset="0"/>
                <a:cs typeface="Franklin Gothic Medium" charset="0"/>
              </a:rPr>
              <a:t>for Circle of Support</a:t>
            </a:r>
          </a:p>
          <a:p>
            <a:pPr algn="ctr" defTabSz="915554">
              <a:spcBef>
                <a:spcPct val="0"/>
              </a:spcBef>
              <a:spcAft>
                <a:spcPts val="601"/>
              </a:spcAft>
              <a:defRPr/>
            </a:pPr>
            <a:r>
              <a:rPr lang="en-US" altLang="en-US" sz="2500" b="1" i="1" dirty="0">
                <a:solidFill>
                  <a:srgbClr val="FFC422"/>
                </a:solidFill>
                <a:latin typeface="Franklin Gothic Medium" charset="0"/>
                <a:ea typeface="Franklin Gothic Medium" charset="0"/>
                <a:cs typeface="Franklin Gothic Medium" charset="0"/>
              </a:rPr>
              <a:t>ACE Base +1</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September 2023</a:t>
            </a:r>
          </a:p>
          <a:p>
            <a:pPr algn="ctr" defTabSz="915554">
              <a:lnSpc>
                <a:spcPct val="150000"/>
              </a:lnSpc>
              <a:spcBef>
                <a:spcPct val="0"/>
              </a:spcBef>
              <a:defRPr/>
            </a:pPr>
            <a:r>
              <a:rPr lang="en-US" altLang="en-US" sz="1200" dirty="0">
                <a:solidFill>
                  <a:schemeClr val="bg1"/>
                </a:solidFill>
                <a:latin typeface="Franklin Gothic Book" charset="0"/>
                <a:ea typeface="Franklin Gothic Book" charset="0"/>
                <a:cs typeface="Franklin Gothic Book" charset="0"/>
              </a:rPr>
              <a:t>VERSION 1.3</a:t>
            </a:r>
          </a:p>
        </p:txBody>
      </p:sp>
      <p:sp>
        <p:nvSpPr>
          <p:cNvPr id="9220" name="Rectangle 7"/>
          <p:cNvSpPr>
            <a:spLocks noChangeArrowheads="1"/>
          </p:cNvSpPr>
          <p:nvPr/>
        </p:nvSpPr>
        <p:spPr bwMode="auto">
          <a:xfrm>
            <a:off x="1812650" y="309493"/>
            <a:ext cx="3788118" cy="58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559" tIns="45780" rIns="91559" bIns="45780">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2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2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6022860" y="125525"/>
            <a:ext cx="1125012" cy="1082983"/>
          </a:xfrm>
          <a:prstGeom prst="rect">
            <a:avLst/>
          </a:prstGeom>
        </p:spPr>
      </p:pic>
      <p:pic>
        <p:nvPicPr>
          <p:cNvPr id="5" name="Picture 4">
            <a:extLst>
              <a:ext uri="{FF2B5EF4-FFF2-40B4-BE49-F238E27FC236}">
                <a16:creationId xmlns:a16="http://schemas.microsoft.com/office/drawing/2014/main" id="{3B89B53F-81D9-DEEE-3C4B-8CA98076D8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62744" y="43978"/>
            <a:ext cx="1245244" cy="1246075"/>
          </a:xfrm>
          <a:prstGeom prst="rect">
            <a:avLst/>
          </a:prstGeom>
          <a:solidFill>
            <a:schemeClr val="tx1"/>
          </a:solidFill>
        </p:spPr>
      </p:pic>
      <p:pic>
        <p:nvPicPr>
          <p:cNvPr id="7" name="Picture 6" descr="Logo&#10;&#10;Description automatically generated">
            <a:extLst>
              <a:ext uri="{FF2B5EF4-FFF2-40B4-BE49-F238E27FC236}">
                <a16:creationId xmlns:a16="http://schemas.microsoft.com/office/drawing/2014/main" id="{6F54B27D-3953-DAD7-6CC1-2360D813C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705" y="125525"/>
            <a:ext cx="869016" cy="1082983"/>
          </a:xfrm>
          <a:prstGeom prst="rect">
            <a:avLst/>
          </a:prstGeom>
          <a:solidFill>
            <a:schemeClr val="tx1"/>
          </a:solidFill>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449601094"/>
              </p:ext>
            </p:extLst>
          </p:nvPr>
        </p:nvGraphicFramePr>
        <p:xfrm>
          <a:off x="476867" y="534674"/>
          <a:ext cx="6428204" cy="1179181"/>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1179181">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SmartGuide Symbols</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following symbols are used throughout</a:t>
                      </a:r>
                      <a:r>
                        <a:rPr lang="en-US" sz="1200" b="0" kern="1200" baseline="0" dirty="0">
                          <a:solidFill>
                            <a:schemeClr val="tx1"/>
                          </a:solidFill>
                          <a:effectLst/>
                          <a:latin typeface="Arial" panose="020B0604020202020204" pitchFamily="34" charset="0"/>
                          <a:ea typeface="+mn-ea"/>
                          <a:cs typeface="Arial" panose="020B0604020202020204" pitchFamily="34" charset="0"/>
                        </a:rPr>
                        <a:t> the ACE Base + 1 material.</a:t>
                      </a:r>
                      <a:endParaRPr lang="en-US" sz="12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0" name="TextBox 9"/>
          <p:cNvSpPr txBox="1"/>
          <p:nvPr/>
        </p:nvSpPr>
        <p:spPr>
          <a:xfrm>
            <a:off x="-5154" y="9310933"/>
            <a:ext cx="7315200" cy="282353"/>
          </a:xfrm>
          <a:prstGeom prst="rect">
            <a:avLst/>
          </a:prstGeom>
          <a:noFill/>
        </p:spPr>
        <p:txBody>
          <a:bodyPr wrap="square" lIns="96742" tIns="48371" rIns="96742" bIns="48371" rtlCol="0">
            <a:spAutoFit/>
          </a:bodyPr>
          <a:lstStyle/>
          <a:p>
            <a:pPr algn="ctr"/>
            <a:r>
              <a:rPr lang="en-US" sz="1200" i="1" dirty="0"/>
              <a:t>v-A</a:t>
            </a:r>
          </a:p>
        </p:txBody>
      </p:sp>
      <p:pic>
        <p:nvPicPr>
          <p:cNvPr id="17" name="Picture 16"/>
          <p:cNvPicPr>
            <a:picLocks noChangeAspect="1"/>
          </p:cNvPicPr>
          <p:nvPr/>
        </p:nvPicPr>
        <p:blipFill>
          <a:blip r:embed="rId3"/>
          <a:stretch>
            <a:fillRect/>
          </a:stretch>
        </p:blipFill>
        <p:spPr>
          <a:xfrm>
            <a:off x="599237" y="1304523"/>
            <a:ext cx="6003789" cy="6036016"/>
          </a:xfrm>
          <a:prstGeom prst="rect">
            <a:avLst/>
          </a:prstGeom>
        </p:spPr>
      </p:pic>
      <p:sp>
        <p:nvSpPr>
          <p:cNvPr id="4" name="TextBox 3">
            <a:extLst>
              <a:ext uri="{FF2B5EF4-FFF2-40B4-BE49-F238E27FC236}">
                <a16:creationId xmlns:a16="http://schemas.microsoft.com/office/drawing/2014/main" id="{0AD95FC4-6362-19FC-3AC8-93602041F95B}"/>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347041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v-B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88372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87350"/>
            <a:ext cx="3929063" cy="2946400"/>
          </a:xfrm>
        </p:spPr>
      </p:sp>
      <p:sp>
        <p:nvSpPr>
          <p:cNvPr id="5" name="TextBox 4"/>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0983935"/>
              </p:ext>
            </p:extLst>
          </p:nvPr>
        </p:nvGraphicFramePr>
        <p:xfrm>
          <a:off x="226971" y="3931138"/>
          <a:ext cx="4312722" cy="486867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072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the module (and yourself, if necessary) and state the value of effective communication skills.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5953">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8487">
                <a:tc>
                  <a:txBody>
                    <a:bodyPr/>
                    <a:lstStyle/>
                    <a:p>
                      <a:pPr algn="ctr"/>
                      <a:r>
                        <a:rPr lang="en-US" sz="1100" b="1" dirty="0">
                          <a:solidFill>
                            <a:schemeClr val="tx1"/>
                          </a:solidFill>
                          <a:latin typeface="Arial" panose="020B0604020202020204" pitchFamily="34" charset="0"/>
                          <a:cs typeface="Arial" panose="020B0604020202020204" pitchFamily="34" charset="0"/>
                        </a:rPr>
                        <a:t>1.</a:t>
                      </a:r>
                    </a:p>
                  </a:txBody>
                  <a:tcPr marL="101067" marR="101067" marT="53709" marB="53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Introduce the module (and yourself, if necessary).</a:t>
                      </a:r>
                    </a:p>
                  </a:txBody>
                  <a:tcPr marL="101067" marR="101067" marT="53709" marB="53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3436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lnSpc>
                          <a:spcPct val="100000"/>
                        </a:lnSpc>
                        <a:spcBef>
                          <a:spcPts val="600"/>
                        </a:spcBef>
                        <a:spcAft>
                          <a:spcPts val="0"/>
                        </a:spcAft>
                        <a:buFont typeface="Arial" panose="020B0604020202020204" pitchFamily="34" charset="0"/>
                        <a:buChar char="•"/>
                      </a:pPr>
                      <a:r>
                        <a:rPr lang="en-US" sz="1100" i="0" baseline="0" dirty="0">
                          <a:solidFill>
                            <a:schemeClr val="tx1"/>
                          </a:solidFill>
                          <a:latin typeface="Arial" panose="020B0604020202020204" pitchFamily="34" charset="0"/>
                          <a:cs typeface="Arial" panose="020B0604020202020204" pitchFamily="34" charset="0"/>
                        </a:rPr>
                        <a:t>Welcome to the second part of the </a:t>
                      </a:r>
                      <a:r>
                        <a:rPr lang="en-US" sz="1100" b="0" dirty="0">
                          <a:solidFill>
                            <a:schemeClr val="tx1"/>
                          </a:solidFill>
                          <a:latin typeface="Arial" panose="020B0604020202020204" pitchFamily="34" charset="0"/>
                          <a:cs typeface="Arial" panose="020B0604020202020204" pitchFamily="34" charset="0"/>
                        </a:rPr>
                        <a:t>ACE Base + 1 suicide prevention and intervention training, specifically the </a:t>
                      </a:r>
                      <a:r>
                        <a:rPr lang="en-US" sz="1100" b="0" i="1" dirty="0">
                          <a:solidFill>
                            <a:schemeClr val="tx1"/>
                          </a:solidFill>
                          <a:latin typeface="Arial" panose="020B0604020202020204" pitchFamily="34" charset="0"/>
                          <a:cs typeface="Arial" panose="020B0604020202020204" pitchFamily="34" charset="0"/>
                        </a:rPr>
                        <a:t>Active Listening</a:t>
                      </a:r>
                      <a:r>
                        <a:rPr lang="en-US" sz="1100" b="0" i="0" dirty="0">
                          <a:solidFill>
                            <a:schemeClr val="tx1"/>
                          </a:solidFill>
                          <a:latin typeface="Arial" panose="020B0604020202020204" pitchFamily="34" charset="0"/>
                          <a:cs typeface="Arial" panose="020B0604020202020204" pitchFamily="34" charset="0"/>
                        </a:rPr>
                        <a:t> module.</a:t>
                      </a:r>
                      <a:r>
                        <a:rPr lang="en-US" sz="1100" b="0" baseline="0" dirty="0">
                          <a:solidFill>
                            <a:schemeClr val="tx1"/>
                          </a:solidFill>
                          <a:latin typeface="Arial" panose="020B0604020202020204" pitchFamily="34" charset="0"/>
                          <a:cs typeface="Arial" panose="020B0604020202020204" pitchFamily="34" charset="0"/>
                        </a:rPr>
                        <a:t> </a:t>
                      </a: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30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0" dirty="0">
                          <a:latin typeface="Arial" panose="020B0604020202020204" pitchFamily="34" charset="0"/>
                          <a:cs typeface="Arial" panose="020B0604020202020204" pitchFamily="34" charset="0"/>
                        </a:rPr>
                        <a:t>State the</a:t>
                      </a:r>
                      <a:r>
                        <a:rPr lang="en-US" sz="1100" b="1" i="0" baseline="0" dirty="0">
                          <a:latin typeface="Arial" panose="020B0604020202020204" pitchFamily="34" charset="0"/>
                          <a:cs typeface="Arial" panose="020B0604020202020204" pitchFamily="34" charset="0"/>
                        </a:rPr>
                        <a:t> value of effective communication skills and</a:t>
                      </a:r>
                      <a:r>
                        <a:rPr lang="en-US" sz="1100" b="1" i="0" dirty="0">
                          <a:latin typeface="Arial" panose="020B0604020202020204" pitchFamily="34" charset="0"/>
                          <a:cs typeface="Arial" panose="020B0604020202020204" pitchFamily="34" charset="0"/>
                        </a:rPr>
                        <a:t> </a:t>
                      </a:r>
                      <a:r>
                        <a:rPr lang="en-US" sz="1100" b="1" i="0" baseline="0" dirty="0">
                          <a:latin typeface="Arial" panose="020B0604020202020204" pitchFamily="34" charset="0"/>
                          <a:cs typeface="Arial" panose="020B0604020202020204" pitchFamily="34" charset="0"/>
                        </a:rPr>
                        <a:t>how active listening contributes to it.</a:t>
                      </a:r>
                      <a:endParaRPr lang="en-US" sz="1100" b="1" i="0" dirty="0">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79643223"/>
                  </a:ext>
                </a:extLst>
              </a:tr>
              <a:tr h="21194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Good communication is essential. Strong, healthy relationships rely on strong effective communication. The ability to connect with one another – such as with your Soldier or other Circle of Support members – can be enhanced by strengthening your communication skills.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Listening is </a:t>
                      </a:r>
                      <a:r>
                        <a:rPr lang="en-US" sz="1100" dirty="0">
                          <a:latin typeface="Arial" panose="020B0604020202020204" pitchFamily="34" charset="0"/>
                          <a:cs typeface="Arial" panose="020B0604020202020204" pitchFamily="34" charset="0"/>
                        </a:rPr>
                        <a:t>essential for effective communication. Active listening helps both the listener and speaker gain a shared understanding of events, circumstances, and emotions involved in the conversation and allows the speaker to feel heard and connected.</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NOTE</a:t>
                      </a:r>
                      <a:r>
                        <a:rPr lang="en-US" sz="1100" i="1" baseline="0" dirty="0">
                          <a:latin typeface="Arial" panose="020B0604020202020204" pitchFamily="34" charset="0"/>
                          <a:cs typeface="Arial" panose="020B0604020202020204" pitchFamily="34" charset="0"/>
                        </a:rPr>
                        <a:t>: This is a natural transition to the next slide.]</a:t>
                      </a:r>
                      <a:endParaRPr lang="en-US" sz="1100" i="1" dirty="0">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2731720"/>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1-A</a:t>
            </a:r>
          </a:p>
        </p:txBody>
      </p:sp>
      <p:sp>
        <p:nvSpPr>
          <p:cNvPr id="10" name="Rectangle 9"/>
          <p:cNvSpPr/>
          <p:nvPr/>
        </p:nvSpPr>
        <p:spPr>
          <a:xfrm>
            <a:off x="4244397" y="890683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a:endParaRPr lang="en-US" dirty="0">
              <a:solidFill>
                <a:prstClr val="white"/>
              </a:solidFill>
            </a:endParaRPr>
          </a:p>
        </p:txBody>
      </p:sp>
      <p:sp>
        <p:nvSpPr>
          <p:cNvPr id="9" name="TextBox 8">
            <a:extLst>
              <a:ext uri="{FF2B5EF4-FFF2-40B4-BE49-F238E27FC236}">
                <a16:creationId xmlns:a16="http://schemas.microsoft.com/office/drawing/2014/main" id="{DDB6E6A7-379B-DE38-180F-9F9AEA9AF1EE}"/>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46103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9827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865178663"/>
              </p:ext>
            </p:extLst>
          </p:nvPr>
        </p:nvGraphicFramePr>
        <p:xfrm>
          <a:off x="227146" y="3429066"/>
          <a:ext cx="4312722" cy="459816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 and provide a brief overview of what the module entails.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11122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purpose of this module is to enhance Circle of Support members’ understanding of the skill of active listening and how using the skill can help build strong relationships and help with suicide prevention and intervention.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a brief overview of what the module entails.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0609880"/>
                  </a:ext>
                </a:extLst>
              </a:tr>
              <a:tr h="195531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We will begin by discussing what active listening is, to include four fundamentals that contribute to its effectiveness.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each of you will have the opportunity to practice active listening and build on your current skill set.</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Lastly, we will discuss the application of active listening to suicide prevention </a:t>
                      </a:r>
                      <a:r>
                        <a:rPr lang="en-US" sz="1100" dirty="0">
                          <a:solidFill>
                            <a:schemeClr val="tx1"/>
                          </a:solidFill>
                          <a:latin typeface="Arial" panose="020B0604020202020204" pitchFamily="34" charset="0"/>
                          <a:cs typeface="Arial" panose="020B0604020202020204" pitchFamily="34" charset="0"/>
                        </a:rPr>
                        <a:t>and how you can leverage your personal or family values and the Army Values in the process</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4358980"/>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2-A</a:t>
            </a:r>
          </a:p>
        </p:txBody>
      </p:sp>
      <p:sp>
        <p:nvSpPr>
          <p:cNvPr id="9" name="TextBox 8">
            <a:extLst>
              <a:ext uri="{FF2B5EF4-FFF2-40B4-BE49-F238E27FC236}">
                <a16:creationId xmlns:a16="http://schemas.microsoft.com/office/drawing/2014/main" id="{4D5F3BBA-96AC-474C-95FE-550C429B4A5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7468" eaLnBrk="0" fontAlgn="base" hangingPunct="0">
              <a:spcBef>
                <a:spcPct val="0"/>
              </a:spcBef>
              <a:spcAft>
                <a:spcPts val="628"/>
              </a:spcAft>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5" name="Isosceles Triangle 4">
            <a:extLst>
              <a:ext uri="{FF2B5EF4-FFF2-40B4-BE49-F238E27FC236}">
                <a16:creationId xmlns:a16="http://schemas.microsoft.com/office/drawing/2014/main" id="{99131C0D-33DD-3FF7-EFD3-CFAA494A8F8F}"/>
              </a:ext>
            </a:extLst>
          </p:cNvPr>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CDCF81CC-97ED-95FE-06BA-BE4E607816DF}"/>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3512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08252533"/>
              </p:ext>
            </p:extLst>
          </p:nvPr>
        </p:nvGraphicFramePr>
        <p:xfrm>
          <a:off x="211666" y="397250"/>
          <a:ext cx="4389120" cy="5075063"/>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6701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State that this training uses Soldier-focused examples to ensure relevance for all participants but that ACE concepts, skills, and strategies are applicable in supporting anyone.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19139428"/>
                  </a:ext>
                </a:extLst>
              </a:tr>
              <a:tr h="218213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kern="0" noProof="0" dirty="0">
                          <a:solidFill>
                            <a:schemeClr val="tx1"/>
                          </a:solidFill>
                          <a:latin typeface="Arial" panose="020B0604020202020204" pitchFamily="34" charset="0"/>
                          <a:cs typeface="Arial" panose="020B0604020202020204" pitchFamily="34" charset="0"/>
                        </a:rPr>
                        <a:t>[</a:t>
                      </a:r>
                      <a:r>
                        <a:rPr lang="en-US" sz="1100" b="1" i="1" kern="0" noProof="0" dirty="0">
                          <a:solidFill>
                            <a:schemeClr val="tx1"/>
                          </a:solidFill>
                          <a:latin typeface="Arial" panose="020B0604020202020204" pitchFamily="34" charset="0"/>
                          <a:cs typeface="Arial" panose="020B0604020202020204" pitchFamily="34" charset="0"/>
                        </a:rPr>
                        <a:t>NOTE</a:t>
                      </a:r>
                      <a:r>
                        <a:rPr lang="en-US" sz="1100" i="1" kern="0" noProof="0" dirty="0">
                          <a:solidFill>
                            <a:schemeClr val="tx1"/>
                          </a:solidFill>
                          <a:latin typeface="Arial" panose="020B0604020202020204" pitchFamily="34" charset="0"/>
                          <a:cs typeface="Arial" panose="020B0604020202020204" pitchFamily="34" charset="0"/>
                        </a:rPr>
                        <a:t>: If the Active Listening module is trained directly after the ACE Base module, then this key point may not need to be addressed again.]</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In today’s training a majority of the examples, discussions, and activities will be focused on how a Circle of Support member might apply ACE and active listening concepts with their Soldier.</a:t>
                      </a:r>
                      <a:endPar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not to discount the importance of other people or relationships in your lives such as family members, friends, or colleagues.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 Soldier-focused examples are simply the most relevant given every participant attending this training today is here because of having a vested interest in a Soldier.</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Please note that the concepts, skills, and strategies you learn today can help you provide support to anyone, not just your Soldier.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443837"/>
                  </a:ext>
                </a:extLst>
              </a:tr>
              <a:tr h="34520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25945836"/>
                  </a:ext>
                </a:extLst>
              </a:tr>
              <a:tr h="50611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Let’s get started.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48463"/>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2-B</a:t>
            </a:r>
          </a:p>
        </p:txBody>
      </p:sp>
      <p:sp>
        <p:nvSpPr>
          <p:cNvPr id="9" name="TextBox 8">
            <a:extLst>
              <a:ext uri="{FF2B5EF4-FFF2-40B4-BE49-F238E27FC236}">
                <a16:creationId xmlns:a16="http://schemas.microsoft.com/office/drawing/2014/main" id="{7B68DB18-F3D4-4A12-A8C3-11EB03CAC2F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3D221E1-5C26-DC87-D744-C76DE87EF6D7}"/>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 Active Listening Module</a:t>
            </a:r>
          </a:p>
        </p:txBody>
      </p:sp>
    </p:spTree>
    <p:extLst>
      <p:ext uri="{BB962C8B-B14F-4D97-AF65-F5344CB8AC3E}">
        <p14:creationId xmlns:p14="http://schemas.microsoft.com/office/powerpoint/2010/main" val="1593536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012099018"/>
              </p:ext>
            </p:extLst>
          </p:nvPr>
        </p:nvGraphicFramePr>
        <p:xfrm>
          <a:off x="270934" y="3538226"/>
          <a:ext cx="4312722" cy="5331777"/>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9989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 a group</a:t>
                      </a:r>
                      <a:r>
                        <a:rPr lang="en-US" sz="1100" b="1" baseline="0" dirty="0">
                          <a:solidFill>
                            <a:schemeClr val="tx1"/>
                          </a:solidFill>
                          <a:latin typeface="Arial" panose="020B0604020202020204" pitchFamily="34" charset="0"/>
                          <a:cs typeface="Arial" panose="020B0604020202020204" pitchFamily="34" charset="0"/>
                        </a:rPr>
                        <a:t> discussion about</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behaviors that demonstrate active listening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and explain why active listening matters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5160">
                <a:tc>
                  <a:txBody>
                    <a:bodyPr/>
                    <a:lstStyle/>
                    <a:p>
                      <a:pPr algn="ctr">
                        <a:spcBef>
                          <a:spcPts val="0"/>
                        </a:spcBef>
                        <a:spcAft>
                          <a:spcPts val="600"/>
                        </a:spcAft>
                      </a:pPr>
                      <a:endParaRPr lang="en-US" sz="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i="1" dirty="0">
                          <a:solidFill>
                            <a:schemeClr val="tx1"/>
                          </a:solidFill>
                          <a:latin typeface="Arial" panose="020B0604020202020204" pitchFamily="34" charset="0"/>
                          <a:cs typeface="Arial" panose="020B0604020202020204" pitchFamily="34" charset="0"/>
                        </a:rPr>
                        <a:t>[SLIDE BUILDS]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3772888"/>
                  </a:ext>
                </a:extLst>
              </a:tr>
              <a:tr h="56663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Connect active listening and ACE,</a:t>
                      </a:r>
                      <a:r>
                        <a:rPr lang="en-US" sz="1100" b="1" baseline="0" dirty="0">
                          <a:solidFill>
                            <a:schemeClr val="tx1"/>
                          </a:solidFill>
                          <a:latin typeface="Arial" panose="020B0604020202020204" pitchFamily="34" charset="0"/>
                          <a:cs typeface="Arial" panose="020B0604020202020204" pitchFamily="34" charset="0"/>
                        </a:rPr>
                        <a:t> specifically that active listening shows that you CARE.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The ACE Base module covered the basics of suicide awareness, prevention, and intervention, along with </a:t>
                      </a:r>
                      <a:r>
                        <a:rPr lang="en-US" sz="1100" b="0" i="0" kern="1200" baseline="0" dirty="0">
                          <a:solidFill>
                            <a:schemeClr val="dk1"/>
                          </a:solidFill>
                          <a:effectLst/>
                          <a:latin typeface="Arial" panose="020B0604020202020204" pitchFamily="34" charset="0"/>
                          <a:ea typeface="+mn-ea"/>
                          <a:cs typeface="Arial" panose="020B0604020202020204" pitchFamily="34" charset="0"/>
                        </a:rPr>
                        <a:t>the </a:t>
                      </a:r>
                      <a:r>
                        <a:rPr lang="en-US" sz="1100" b="0" i="0" kern="1200" dirty="0">
                          <a:solidFill>
                            <a:schemeClr val="dk1"/>
                          </a:solidFill>
                          <a:effectLst/>
                          <a:latin typeface="Arial" panose="020B0604020202020204" pitchFamily="34" charset="0"/>
                          <a:ea typeface="+mn-ea"/>
                          <a:cs typeface="Arial" panose="020B0604020202020204" pitchFamily="34" charset="0"/>
                        </a:rPr>
                        <a:t>Ask, Care, </a:t>
                      </a:r>
                      <a:r>
                        <a:rPr lang="en-US" sz="1100" b="0" i="0" kern="1200" dirty="0">
                          <a:solidFill>
                            <a:schemeClr val="tx1"/>
                          </a:solidFill>
                          <a:effectLst/>
                          <a:latin typeface="Arial" panose="020B0604020202020204" pitchFamily="34" charset="0"/>
                          <a:ea typeface="+mn-ea"/>
                          <a:cs typeface="Arial" panose="020B0604020202020204" pitchFamily="34" charset="0"/>
                        </a:rPr>
                        <a:t>Escort</a:t>
                      </a:r>
                      <a:r>
                        <a:rPr lang="en-US" sz="1100" b="0" i="0" kern="1200" baseline="0" dirty="0">
                          <a:solidFill>
                            <a:schemeClr val="tx1"/>
                          </a:solidFill>
                          <a:effectLst/>
                          <a:latin typeface="Arial" panose="020B0604020202020204" pitchFamily="34" charset="0"/>
                          <a:ea typeface="+mn-ea"/>
                          <a:cs typeface="Arial" panose="020B0604020202020204" pitchFamily="34" charset="0"/>
                        </a:rPr>
                        <a:t> process.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Active listening is a tool that can aid the ACE process, especially in showing your Soldier, your family, and your friends that you CARE.</a:t>
                      </a:r>
                      <a:endParaRPr lang="en-US" sz="1100" b="0" i="0" kern="1200" dirty="0">
                        <a:solidFill>
                          <a:schemeClr val="tx1"/>
                        </a:solidFill>
                        <a:effectLst/>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6160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behaviors that contribute to active listening</a:t>
                      </a:r>
                      <a:r>
                        <a:rPr lang="en-US" sz="1100" b="1" baseline="0" dirty="0">
                          <a:solidFill>
                            <a:schemeClr val="tx1"/>
                          </a:solidFill>
                          <a:latin typeface="Arial" panose="020B0604020202020204" pitchFamily="34" charset="0"/>
                          <a:cs typeface="Arial" panose="020B0604020202020204" pitchFamily="34" charset="0"/>
                        </a:rPr>
                        <a:t> and the impact that it has on relationships.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182895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You likely have an idea of what active listening is. In fact, you likely have first-hand experience. So let’s draw on that experience to tease out the fundamentals of active listening.</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Think about a time when you were having a conversation with someone about a topic that was important to you and </a:t>
                      </a:r>
                      <a:r>
                        <a:rPr lang="en-US" sz="1100" u="none" kern="0" dirty="0">
                          <a:solidFill>
                            <a:prstClr val="black"/>
                          </a:solidFill>
                          <a:latin typeface="Arial" panose="020B0604020202020204" pitchFamily="34" charset="0"/>
                          <a:cs typeface="Arial" panose="020B0604020202020204" pitchFamily="34" charset="0"/>
                        </a:rPr>
                        <a:t>you </a:t>
                      </a:r>
                      <a:r>
                        <a:rPr lang="en-US" sz="1100" kern="0" dirty="0">
                          <a:solidFill>
                            <a:prstClr val="black"/>
                          </a:solidFill>
                          <a:latin typeface="Arial" panose="020B0604020202020204" pitchFamily="34" charset="0"/>
                          <a:cs typeface="Arial" panose="020B0604020202020204" pitchFamily="34" charset="0"/>
                        </a:rPr>
                        <a:t>felt like the person you were talking to was truly paying attention to what you were saying.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3-A</a:t>
            </a:r>
          </a:p>
        </p:txBody>
      </p:sp>
      <p:sp>
        <p:nvSpPr>
          <p:cNvPr id="10" name="Isosceles Triangle 9"/>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3" name="Rectangle 12"/>
          <p:cNvSpPr/>
          <p:nvPr/>
        </p:nvSpPr>
        <p:spPr>
          <a:xfrm>
            <a:off x="4078372" y="3538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9" name="TextBox 8">
            <a:extLst>
              <a:ext uri="{FF2B5EF4-FFF2-40B4-BE49-F238E27FC236}">
                <a16:creationId xmlns:a16="http://schemas.microsoft.com/office/drawing/2014/main" id="{E4DA6AE1-9608-48D1-AFCC-B2B020E28B0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2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6602AC86-6E3D-5FC2-B09C-287AAA1240C1}"/>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830346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52944747"/>
              </p:ext>
            </p:extLst>
          </p:nvPr>
        </p:nvGraphicFramePr>
        <p:xfrm>
          <a:off x="211666" y="397250"/>
          <a:ext cx="4389120" cy="888492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69350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were some of the other person’s behaviors that led you to feel that they were actively listening to you?</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Listen attentively and take note of participant responses that you can tie in when reviewing RASA steps in just a few moments. Examples might include</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making eye contact</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removing distractions (e.g., putting away cell phone)</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asking thoughtful questions</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acknowledging what I’m saying by nodding</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reflecting similar emotions to what I am feeling.]</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impact did that have on you or your relationship with that person?</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Some examples might include</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felt like they cared and what I said mattered</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felt like they understood</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increased my willingness to continue to share things with them</a:t>
                      </a:r>
                    </a:p>
                    <a:p>
                      <a:pPr marL="463550" marR="0" lvl="0" indent="-119063" algn="l" defTabSz="914400" rtl="0" eaLnBrk="1" fontAlgn="auto" latinLnBrk="0" hangingPunct="1">
                        <a:lnSpc>
                          <a:spcPct val="100000"/>
                        </a:lnSpc>
                        <a:spcBef>
                          <a:spcPts val="0"/>
                        </a:spcBef>
                        <a:spcAft>
                          <a:spcPts val="600"/>
                        </a:spcAft>
                        <a:buClrTx/>
                        <a:buSzTx/>
                        <a:buFontTx/>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strengthened my trust in them.]</a:t>
                      </a:r>
                    </a:p>
                  </a:txBody>
                  <a:tcPr marL="99253" marR="99253" marT="96012" marB="960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572601"/>
                  </a:ext>
                </a:extLst>
              </a:tr>
              <a:tr h="57494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that active listening encourages open communication that can build trust, connection, and cohesive relationships.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19139428"/>
                  </a:ext>
                </a:extLst>
              </a:tr>
              <a:tr h="249142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dirty="0">
                          <a:solidFill>
                            <a:schemeClr val="tx1"/>
                          </a:solidFill>
                          <a:latin typeface="Arial" panose="020B0604020202020204" pitchFamily="34" charset="0"/>
                          <a:cs typeface="Arial" panose="020B0604020202020204" pitchFamily="34" charset="0"/>
                        </a:rPr>
                        <a:t>[CLICK TO ADVANCE]</a:t>
                      </a:r>
                      <a:endParaRPr lang="en-US" sz="1100" kern="0" noProof="0" dirty="0">
                        <a:solidFill>
                          <a:schemeClr val="tx1"/>
                        </a:solidFill>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The</a:t>
                      </a:r>
                      <a:r>
                        <a:rPr lang="en-US" sz="1100" kern="0" baseline="0" noProof="0" dirty="0">
                          <a:solidFill>
                            <a:schemeClr val="tx1"/>
                          </a:solidFill>
                          <a:latin typeface="Arial" panose="020B0604020202020204" pitchFamily="34" charset="0"/>
                          <a:cs typeface="Arial" panose="020B0604020202020204" pitchFamily="34" charset="0"/>
                        </a:rPr>
                        <a:t> value </a:t>
                      </a:r>
                      <a:r>
                        <a:rPr lang="en-US" sz="1100" kern="0" noProof="0" dirty="0">
                          <a:solidFill>
                            <a:schemeClr val="tx1"/>
                          </a:solidFill>
                          <a:latin typeface="Arial" panose="020B0604020202020204" pitchFamily="34" charset="0"/>
                          <a:cs typeface="Arial" panose="020B0604020202020204" pitchFamily="34" charset="0"/>
                        </a:rPr>
                        <a:t>of active listening is that it encourages open communication and the speaker feels respected and cared for.</a:t>
                      </a:r>
                      <a:endParaRPr kumimoji="0" lang="en-US" sz="1100" b="0" i="0" u="none" strike="noStrike" kern="0" cap="none" spc="0" normalizeH="0" baseline="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noProof="0" dirty="0">
                          <a:solidFill>
                            <a:schemeClr val="tx1"/>
                          </a:solidFill>
                          <a:latin typeface="Arial" panose="020B0604020202020204" pitchFamily="34" charset="0"/>
                          <a:cs typeface="Arial" panose="020B0604020202020204" pitchFamily="34" charset="0"/>
                        </a:rPr>
                        <a:t>In turn, this type of communication builds rapport and demonstrates your concern about</a:t>
                      </a:r>
                      <a:r>
                        <a:rPr lang="en-US" sz="1100" kern="0" baseline="0" noProof="0" dirty="0">
                          <a:solidFill>
                            <a:schemeClr val="tx1"/>
                          </a:solidFill>
                          <a:latin typeface="Arial" panose="020B0604020202020204" pitchFamily="34" charset="0"/>
                          <a:cs typeface="Arial" panose="020B0604020202020204" pitchFamily="34" charset="0"/>
                        </a:rPr>
                        <a:t> the person you are conversing with and f</a:t>
                      </a:r>
                      <a:r>
                        <a:rPr lang="en-US" sz="1100" kern="0" noProof="0" dirty="0">
                          <a:solidFill>
                            <a:schemeClr val="tx1"/>
                          </a:solidFill>
                          <a:latin typeface="Arial" panose="020B0604020202020204" pitchFamily="34" charset="0"/>
                          <a:cs typeface="Arial" panose="020B0604020202020204" pitchFamily="34" charset="0"/>
                        </a:rPr>
                        <a:t>osters trust, connection, and cohesive relationships. </a:t>
                      </a:r>
                      <a:endParaRPr kumimoji="0" lang="en-US" sz="1100" b="0" i="0" u="none" strike="noStrike" kern="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Therefore,</a:t>
                      </a:r>
                      <a:r>
                        <a:rPr lang="en-US" sz="1100" baseline="0" dirty="0">
                          <a:solidFill>
                            <a:schemeClr val="tx1"/>
                          </a:solidFill>
                          <a:latin typeface="Arial" panose="020B0604020202020204" pitchFamily="34" charset="0"/>
                          <a:cs typeface="Arial" panose="020B0604020202020204" pitchFamily="34" charset="0"/>
                        </a:rPr>
                        <a:t> using active listening with others </a:t>
                      </a:r>
                      <a:r>
                        <a:rPr lang="en-US" sz="1100" dirty="0">
                          <a:solidFill>
                            <a:schemeClr val="tx1"/>
                          </a:solidFill>
                          <a:latin typeface="Arial" panose="020B0604020202020204" pitchFamily="34" charset="0"/>
                          <a:cs typeface="Arial" panose="020B0604020202020204" pitchFamily="34" charset="0"/>
                        </a:rPr>
                        <a:t>provides opportunities to help prevent a person from being in crisis events by building strong relationships, which</a:t>
                      </a:r>
                      <a:r>
                        <a:rPr lang="en-US" sz="1100" baseline="0" dirty="0">
                          <a:solidFill>
                            <a:schemeClr val="tx1"/>
                          </a:solidFill>
                          <a:latin typeface="Arial" panose="020B0604020202020204" pitchFamily="34" charset="0"/>
                          <a:cs typeface="Arial" panose="020B0604020202020204" pitchFamily="34" charset="0"/>
                        </a:rPr>
                        <a:t> is</a:t>
                      </a:r>
                      <a:r>
                        <a:rPr lang="en-US" sz="1100" dirty="0">
                          <a:solidFill>
                            <a:schemeClr val="tx1"/>
                          </a:solidFill>
                          <a:latin typeface="Arial" panose="020B0604020202020204" pitchFamily="34" charset="0"/>
                          <a:cs typeface="Arial" panose="020B0604020202020204" pitchFamily="34" charset="0"/>
                        </a:rPr>
                        <a:t> an important part of a good suicide prevention program.</a:t>
                      </a: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how your use of active listening helped build rapport, trust, connection, or cohesion can be beneficial here.]</a:t>
                      </a:r>
                      <a:r>
                        <a:rPr lang="en-US" sz="1100" dirty="0">
                          <a:solidFill>
                            <a:schemeClr val="tx1"/>
                          </a:solidFill>
                          <a:latin typeface="Arial" panose="020B0604020202020204" pitchFamily="34" charset="0"/>
                          <a:cs typeface="Arial" panose="020B0604020202020204" pitchFamily="34" charset="0"/>
                        </a:rPr>
                        <a: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1443837"/>
                  </a:ext>
                </a:extLst>
              </a:tr>
              <a:tr h="29755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25945836"/>
                  </a:ext>
                </a:extLst>
              </a:tr>
              <a:tr h="436252">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Next we will review how you can be more deliberate </a:t>
                      </a:r>
                      <a:b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using active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48463"/>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3-B</a:t>
            </a:r>
          </a:p>
        </p:txBody>
      </p:sp>
      <p:sp>
        <p:nvSpPr>
          <p:cNvPr id="9" name="TextBox 8">
            <a:extLst>
              <a:ext uri="{FF2B5EF4-FFF2-40B4-BE49-F238E27FC236}">
                <a16:creationId xmlns:a16="http://schemas.microsoft.com/office/drawing/2014/main" id="{7B68DB18-F3D4-4A12-A8C3-11EB03CAC2F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3D221E1-5C26-DC87-D744-C76DE87EF6D7}"/>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 Active Listening Module</a:t>
            </a:r>
          </a:p>
        </p:txBody>
      </p:sp>
    </p:spTree>
    <p:extLst>
      <p:ext uri="{BB962C8B-B14F-4D97-AF65-F5344CB8AC3E}">
        <p14:creationId xmlns:p14="http://schemas.microsoft.com/office/powerpoint/2010/main" val="3285391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4-A</a:t>
            </a:r>
          </a:p>
        </p:txBody>
      </p:sp>
      <p:graphicFrame>
        <p:nvGraphicFramePr>
          <p:cNvPr id="12" name="Table 11"/>
          <p:cNvGraphicFramePr>
            <a:graphicFrameLocks noGrp="1"/>
          </p:cNvGraphicFramePr>
          <p:nvPr>
            <p:extLst>
              <p:ext uri="{D42A27DB-BD31-4B8C-83A1-F6EECF244321}">
                <p14:modId xmlns:p14="http://schemas.microsoft.com/office/powerpoint/2010/main" val="744547094"/>
              </p:ext>
            </p:extLst>
          </p:nvPr>
        </p:nvGraphicFramePr>
        <p:xfrm>
          <a:off x="205429" y="3364654"/>
          <a:ext cx="4312722" cy="5824441"/>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1751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the fundamentals</a:t>
                      </a:r>
                      <a:r>
                        <a:rPr lang="en-US" sz="1100" b="1" baseline="0" dirty="0">
                          <a:solidFill>
                            <a:schemeClr val="tx1"/>
                          </a:solidFill>
                          <a:latin typeface="Arial" panose="020B0604020202020204" pitchFamily="34" charset="0"/>
                          <a:cs typeface="Arial" panose="020B0604020202020204" pitchFamily="34" charset="0"/>
                        </a:rPr>
                        <a:t> of</a:t>
                      </a:r>
                      <a:r>
                        <a:rPr lang="en-US" sz="1100" b="1" dirty="0">
                          <a:solidFill>
                            <a:schemeClr val="tx1"/>
                          </a:solidFill>
                          <a:latin typeface="Arial" panose="020B0604020202020204" pitchFamily="34" charset="0"/>
                          <a:cs typeface="Arial" panose="020B0604020202020204" pitchFamily="34" charset="0"/>
                        </a:rPr>
                        <a:t> active</a:t>
                      </a:r>
                      <a:r>
                        <a:rPr lang="en-US" sz="1100" b="1" baseline="0" dirty="0">
                          <a:solidFill>
                            <a:schemeClr val="tx1"/>
                          </a:solidFill>
                          <a:latin typeface="Arial" panose="020B0604020202020204" pitchFamily="34" charset="0"/>
                          <a:cs typeface="Arial" panose="020B0604020202020204" pitchFamily="34" charset="0"/>
                        </a:rPr>
                        <a:t> listening using the</a:t>
                      </a:r>
                      <a:r>
                        <a:rPr lang="en-US" sz="1100" b="1" dirty="0">
                          <a:solidFill>
                            <a:schemeClr val="tx1"/>
                          </a:solidFill>
                          <a:latin typeface="Arial" panose="020B0604020202020204" pitchFamily="34" charset="0"/>
                          <a:cs typeface="Arial" panose="020B0604020202020204" pitchFamily="34" charset="0"/>
                        </a:rPr>
                        <a:t> RASA acronym.</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7375">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Introduce the fundamentals of active</a:t>
                      </a:r>
                      <a:r>
                        <a:rPr lang="en-US" sz="1100" b="1" baseline="0" dirty="0">
                          <a:solidFill>
                            <a:schemeClr val="tx1"/>
                          </a:solidFill>
                          <a:latin typeface="Arial" panose="020B0604020202020204" pitchFamily="34" charset="0"/>
                          <a:cs typeface="Arial" panose="020B0604020202020204" pitchFamily="34" charset="0"/>
                        </a:rPr>
                        <a:t> listening using the</a:t>
                      </a:r>
                      <a:r>
                        <a:rPr lang="en-US" sz="1100" b="1" dirty="0">
                          <a:solidFill>
                            <a:schemeClr val="tx1"/>
                          </a:solidFill>
                          <a:latin typeface="Arial" panose="020B0604020202020204" pitchFamily="34" charset="0"/>
                          <a:cs typeface="Arial" panose="020B0604020202020204" pitchFamily="34" charset="0"/>
                        </a:rPr>
                        <a:t> RASA acronym</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86780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RASA</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components. DO NOT spend time explaining each component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to follow</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 are four basic fundamentals for effective active listening, which include Receive, Acknowledge, Summarize, and Ask.</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likely know how much the Army loves acronyms. So to help you remember the four fundamentals of active listening you can use the acronym RASA.</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737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Explain the importance of reflecting understanding throughout the process.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455188"/>
                  </a:ext>
                </a:extLst>
              </a:tr>
              <a:tr h="19512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dirty="0">
                          <a:solidFill>
                            <a:prstClr val="black"/>
                          </a:solidFill>
                          <a:latin typeface="Arial" panose="020B0604020202020204" pitchFamily="34" charset="0"/>
                          <a:cs typeface="Arial" panose="020B0604020202020204" pitchFamily="34" charset="0"/>
                        </a:rPr>
                        <a:t>Throughout the active listening process, it is important to provide</a:t>
                      </a:r>
                      <a:r>
                        <a:rPr lang="en-US" sz="1100" baseline="0" dirty="0">
                          <a:solidFill>
                            <a:prstClr val="black"/>
                          </a:solidFill>
                          <a:latin typeface="Arial" panose="020B0604020202020204" pitchFamily="34" charset="0"/>
                          <a:cs typeface="Arial" panose="020B0604020202020204" pitchFamily="34" charset="0"/>
                        </a:rPr>
                        <a:t> intentional feedback to the speaker that assures them that you are understanding the meaning of what has been said. </a:t>
                      </a:r>
                    </a:p>
                    <a:p>
                      <a:pPr marL="171450" lvl="0" indent="-171450" defTabSz="914400" eaLnBrk="0" fontAlgn="base" hangingPunct="0">
                        <a:spcBef>
                          <a:spcPct val="0"/>
                        </a:spcBef>
                        <a:spcAft>
                          <a:spcPts val="600"/>
                        </a:spcAft>
                        <a:buFont typeface="Arial" panose="020B0604020202020204" pitchFamily="34" charset="0"/>
                        <a:buChar char="•"/>
                        <a:defRPr/>
                      </a:pPr>
                      <a:r>
                        <a:rPr lang="en-US" sz="1100" baseline="0" dirty="0">
                          <a:solidFill>
                            <a:prstClr val="black"/>
                          </a:solidFill>
                          <a:latin typeface="Arial" panose="020B0604020202020204" pitchFamily="34" charset="0"/>
                          <a:cs typeface="Arial" panose="020B0604020202020204" pitchFamily="34" charset="0"/>
                        </a:rPr>
                        <a:t>This can be done by mirroring the content and the emotion of what was said through both verbal and non-verbal cues. For example, when you summarize, you not only summarize the content but also restate the speaker’s tone of emotion while doing so with respect.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4494152"/>
                  </a:ext>
                </a:extLst>
              </a:tr>
            </a:tbl>
          </a:graphicData>
        </a:graphic>
      </p:graphicFrame>
      <p:sp>
        <p:nvSpPr>
          <p:cNvPr id="13" name="Isosceles Triangle 12"/>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DD7964B2-BCB8-46D3-B976-EE828DBB3743}"/>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5B34C76E-A476-B3C8-DDFB-6CBBDA371771}"/>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123559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98383124"/>
              </p:ext>
            </p:extLst>
          </p:nvPr>
        </p:nvGraphicFramePr>
        <p:xfrm>
          <a:off x="197531" y="397251"/>
          <a:ext cx="4389120" cy="8114558"/>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407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having a process to rely upon and intentionally train.</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925945836"/>
                  </a:ext>
                </a:extLst>
              </a:tr>
              <a:tr h="13700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parts of active listening that may be intuitive or may come naturally to you or others. Sometimes when stress increases, however, it is helpful to have a process to rely upon. With more deliberate awareness of the fundamentals, you can be more intentional in training your effectiveness at using them.</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Although we use the acronym RASA to remember the fundamentals of the skill, you do not have to use them in any specific order.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6948463"/>
                  </a:ext>
                </a:extLst>
              </a:tr>
              <a:tr h="54074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4.</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Set participants up for an active review of the RASA fundamentals and for the practical exercise ahead.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93961770"/>
                  </a:ext>
                </a:extLst>
              </a:tr>
              <a:tr h="52560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few moments ago, I asked you to share about a personal experience of being actively listened to. You will likely find that many of your responses align with the RASA fundamentals.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we work through each fundamental, you’ll have the opportunity to connect your earlier responses to the respective fundamental you believe it best aligns with.</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Following the review, you will practice the RASA fundamentals with one another in a practical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This is a natural transition to the next slide.]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four RASA fundamental slides follow a general battle rhythm:</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Describe the fundamental.</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Pose a question for quick engagement.</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 a couple of responses (most responses were generated in the discussion of ‘What is active listening?’ Here you are helping participants to match those behaviors with the respective RASA fundamental). </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the slide [click to advance] to show additional examples to supplement participant responses if/when necessary.</a:t>
                      </a:r>
                    </a:p>
                    <a:p>
                      <a:pPr marL="228600" marR="0" lvl="0" indent="-228600" algn="l" defTabSz="914400" rtl="0" eaLnBrk="0" fontAlgn="base" latinLnBrk="0" hangingPunct="0">
                        <a:lnSpc>
                          <a:spcPct val="100000"/>
                        </a:lnSpc>
                        <a:spcBef>
                          <a:spcPct val="0"/>
                        </a:spcBef>
                        <a:spcAft>
                          <a:spcPts val="600"/>
                        </a:spcAft>
                        <a:buClrTx/>
                        <a:buSzTx/>
                        <a:buFont typeface="Arial" panose="020B0604020202020204" pitchFamily="34" charset="0"/>
                        <a:buAutoNum type="arabicPeriod"/>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Move on to the next slide.]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3625057"/>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4-B</a:t>
            </a:r>
          </a:p>
        </p:txBody>
      </p:sp>
      <p:sp>
        <p:nvSpPr>
          <p:cNvPr id="8" name="TextBox 7">
            <a:extLst>
              <a:ext uri="{FF2B5EF4-FFF2-40B4-BE49-F238E27FC236}">
                <a16:creationId xmlns:a16="http://schemas.microsoft.com/office/drawing/2014/main" id="{11D0F318-9C0B-4686-91C8-A290646E2B6A}"/>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477B8CCE-7861-7E26-FEF4-840DA7D35D7A}"/>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227678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i-A</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36261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841417957"/>
              </p:ext>
            </p:extLst>
          </p:nvPr>
        </p:nvGraphicFramePr>
        <p:xfrm>
          <a:off x="205429" y="3459092"/>
          <a:ext cx="4312722" cy="4734571"/>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“Receive” fundamental of active </a:t>
                      </a:r>
                    </a:p>
                    <a:p>
                      <a:r>
                        <a:rPr lang="en-US" sz="1100" b="1" dirty="0">
                          <a:solidFill>
                            <a:schemeClr val="tx1"/>
                          </a:solidFill>
                          <a:latin typeface="Arial" panose="020B0604020202020204" pitchFamily="34" charset="0"/>
                          <a:cs typeface="Arial" panose="020B0604020202020204" pitchFamily="34" charset="0"/>
                        </a:rPr>
                        <a:t>listening.</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“Receive” fundamental </a:t>
                      </a:r>
                      <a:r>
                        <a:rPr lang="en-US" sz="1100" b="1" dirty="0">
                          <a:solidFill>
                            <a:schemeClr val="tx1"/>
                          </a:solidFill>
                          <a:latin typeface="Arial" panose="020B0604020202020204" pitchFamily="34" charset="0"/>
                          <a:cs typeface="Arial" panose="020B0604020202020204" pitchFamily="34" charset="0"/>
                        </a:rPr>
                        <a:t>of active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002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 stands for Receive. You receive information by giving your full attention to the person and to what they are saying while also deferring judgment.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Showing the speaker that the intended message is received helps to ensure a shared understanding and concern for what is being said.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for example behaviors that demonstrate a person is effectively receiving the message being sent.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2313563"/>
                  </a:ext>
                </a:extLst>
              </a:tr>
              <a:tr h="11364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can you show the speaker that you are effectively receiving the message?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Help participants recall some examples that were given during the initial group discussion that relate to “receiving.”]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5839135"/>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5-A</a:t>
            </a:r>
          </a:p>
        </p:txBody>
      </p:sp>
      <p:sp>
        <p:nvSpPr>
          <p:cNvPr id="10" name="Isosceles Triangle 9"/>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Rectangle 8"/>
          <p:cNvSpPr/>
          <p:nvPr/>
        </p:nvSpPr>
        <p:spPr>
          <a:xfrm>
            <a:off x="3908796" y="36048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0B591300-C488-4CEB-9289-F537CA25594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67D8852C-1737-C811-91A9-07F9F50230A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49652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36053753"/>
              </p:ext>
            </p:extLst>
          </p:nvPr>
        </p:nvGraphicFramePr>
        <p:xfrm>
          <a:off x="211666" y="397250"/>
          <a:ext cx="4389120" cy="376178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761782">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Only review examples here that supplement the responses already given by participants, no need to belabor the point if initial discussion covered it adequately.]</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examples of behaviors that demonstrate you are in receive mode:</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squaring up body position and making good eye contact</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resisting mentally preparing what you will say in response</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allowing the speaker to finish before asking any questions or offering your perspective</a:t>
                      </a:r>
                    </a:p>
                    <a:p>
                      <a:pPr marL="4445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trying to empathize with the speaker and putting yourself into their shoes</a:t>
                      </a:r>
                    </a:p>
                    <a:p>
                      <a:pPr marL="4445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resisting interrupting with counter arguments or offering quick solutions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5-B</a:t>
            </a:r>
          </a:p>
        </p:txBody>
      </p:sp>
      <p:sp>
        <p:nvSpPr>
          <p:cNvPr id="8" name="TextBox 7">
            <a:extLst>
              <a:ext uri="{FF2B5EF4-FFF2-40B4-BE49-F238E27FC236}">
                <a16:creationId xmlns:a16="http://schemas.microsoft.com/office/drawing/2014/main" id="{4808202C-FE9A-4E0F-9E18-16A36FBC16E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19796CD1-B2FF-1D31-3A79-B0F9A00019BA}"/>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3069841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042102438"/>
              </p:ext>
            </p:extLst>
          </p:nvPr>
        </p:nvGraphicFramePr>
        <p:xfrm>
          <a:off x="205429" y="3364654"/>
          <a:ext cx="4312722" cy="458718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“Acknowledge” fundamental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of active listening.</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“Acknowledge” </a:t>
                      </a:r>
                      <a:r>
                        <a:rPr lang="en-US" sz="1100" b="1" dirty="0">
                          <a:solidFill>
                            <a:schemeClr val="tx1"/>
                          </a:solidFill>
                          <a:latin typeface="Arial" panose="020B0604020202020204" pitchFamily="34" charset="0"/>
                          <a:cs typeface="Arial" panose="020B0604020202020204" pitchFamily="34" charset="0"/>
                        </a:rPr>
                        <a:t>fundamental of active listening</a:t>
                      </a:r>
                      <a:r>
                        <a:rPr lang="en-US" sz="1100" b="1" baseline="0" dirty="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181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stands for Acknowledge. Acknowledging what is being said includes using both verbal and nonverbal responses to confirm delivery of the information.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 are many ways in which you can demonstrate that you are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461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for example behaviors that demonstrate a person is acknowledging what is being said.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16744239"/>
                  </a:ext>
                </a:extLst>
              </a:tr>
              <a:tr h="11364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behaviors that demonstrate you acknowledge what is being said?</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Help participants recall some examples that were given during the initial group discussion that relate to “acknowledging.”]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1409619"/>
                  </a:ext>
                </a:extLst>
              </a:tr>
            </a:tbl>
          </a:graphicData>
        </a:graphic>
      </p:graphicFrame>
      <p:sp>
        <p:nvSpPr>
          <p:cNvPr id="8" name="TextBox 7"/>
          <p:cNvSpPr txBox="1"/>
          <p:nvPr/>
        </p:nvSpPr>
        <p:spPr>
          <a:xfrm>
            <a:off x="1587"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6-A</a:t>
            </a:r>
          </a:p>
        </p:txBody>
      </p:sp>
      <p:sp>
        <p:nvSpPr>
          <p:cNvPr id="14" name="Isosceles Triangle 13"/>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Rectangle 8"/>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0" name="TextBox 9">
            <a:extLst>
              <a:ext uri="{FF2B5EF4-FFF2-40B4-BE49-F238E27FC236}">
                <a16:creationId xmlns:a16="http://schemas.microsoft.com/office/drawing/2014/main" id="{EB5707C5-2E55-48C7-935C-80122FE3799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EE05A8F-0857-2151-7903-A4CF8A6CA3BA}"/>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6289084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89233482"/>
              </p:ext>
            </p:extLst>
          </p:nvPr>
        </p:nvGraphicFramePr>
        <p:xfrm>
          <a:off x="211666" y="397250"/>
          <a:ext cx="4389120" cy="385622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385622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Here are some additional examples of behaviors that demonstrate you are acknowledging the person and what is being communicated:</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Only review examples here that supplement the responses already given by participants, no need to belabor the point if initial discussion covered it adequately.]</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nodding occasionally and/or providing a thumbs up</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using facial expressions to show interest and/or concern</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ensuring your posture is open and attentive rather than closed off (e.g., crossed arms, shoulders turned another direction, looking down at your phone or papers)</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occasionally providing affirming responses such as “I see” or “go on” to encourage conversation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6-B</a:t>
            </a:r>
          </a:p>
        </p:txBody>
      </p:sp>
      <p:sp>
        <p:nvSpPr>
          <p:cNvPr id="8" name="TextBox 7">
            <a:extLst>
              <a:ext uri="{FF2B5EF4-FFF2-40B4-BE49-F238E27FC236}">
                <a16:creationId xmlns:a16="http://schemas.microsoft.com/office/drawing/2014/main" id="{3B3241CC-7970-4F4D-8FB6-14F637DCC5C2}"/>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DCC91B3-64F5-6F36-D6E5-A36014652EFE}"/>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604107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306521700"/>
              </p:ext>
            </p:extLst>
          </p:nvPr>
        </p:nvGraphicFramePr>
        <p:xfrm>
          <a:off x="205429" y="3364653"/>
          <a:ext cx="4312722" cy="526031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“Summarize” fundamental of active listening.</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[SLIDE BUILDS]</a:t>
                      </a: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“Summarize” fundamental of active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8267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 stands for Summarize. Throughout the conversation, taking a moment to pause and summarize what has been said by the speaker can help check for understanding.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Summarizing intermittently also provides an opportunity for the speaker to correct any misunderstandings along the way.</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828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two ways that a person might summarize: (1) paraphrasing and (2) repeating the message back in one’s own words.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11268174"/>
                  </a:ext>
                </a:extLst>
              </a:tr>
              <a:tr h="158283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One way to summarize is to paraphrase concisely what has been said: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periodically summarize the speaker's comments to show you are listening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focus on what is being said by making mental or written notes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17685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7-A</a:t>
            </a:r>
          </a:p>
        </p:txBody>
      </p:sp>
      <p:sp>
        <p:nvSpPr>
          <p:cNvPr id="22" name="Isosceles Triangle 21"/>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26" name="Rectangle 25"/>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0" name="TextBox 9">
            <a:extLst>
              <a:ext uri="{FF2B5EF4-FFF2-40B4-BE49-F238E27FC236}">
                <a16:creationId xmlns:a16="http://schemas.microsoft.com/office/drawing/2014/main" id="{DF375162-E2E3-49F7-88D0-CBEA6043F221}"/>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01330234-769D-3129-89FF-9C0EEE939975}"/>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616924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44301791"/>
              </p:ext>
            </p:extLst>
          </p:nvPr>
        </p:nvGraphicFramePr>
        <p:xfrm>
          <a:off x="211666" y="397250"/>
          <a:ext cx="4389120" cy="5812706"/>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46379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Another way to summarize is to confirm your understanding of what has been said by repeating it back in your own words:</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I'm hearing you say is...”  </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“Sounds like you are saying...”</a:t>
                      </a:r>
                    </a:p>
                    <a:p>
                      <a:pPr marL="44577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“To clarify, I heard you say… is that correct?”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At first, your efforts to summarize may sound or feel forced, robotic, or patronizing. Just like learning any skill, it takes time and practice before becoming natural and effective at summarizing.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key is to summarize only as necessary because overworking the skill is when it may come across as patronizing.</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5340">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Encourage closing a conversation with a summative reflection.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139859905"/>
                  </a:ext>
                </a:extLst>
              </a:tr>
              <a:tr h="2408170">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Remember, there is no specific order of using the RASA fundamentals.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the conclusion of the conversation, it can be helpful to mirror back what you’ve just heard. This is known as a summative reflection.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With regard to active listening, summarizing periodically and at the conclusion of the conversation helps to</a:t>
                      </a:r>
                      <a:r>
                        <a:rPr lang="en-US" sz="1100" dirty="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reduce miscommunication of content or meaning of what was said and confirm a shared understanding.</a:t>
                      </a:r>
                      <a:endParaRPr lang="en-US" sz="11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2099784"/>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7-B</a:t>
            </a:r>
          </a:p>
        </p:txBody>
      </p:sp>
      <p:sp>
        <p:nvSpPr>
          <p:cNvPr id="8" name="TextBox 7">
            <a:extLst>
              <a:ext uri="{FF2B5EF4-FFF2-40B4-BE49-F238E27FC236}">
                <a16:creationId xmlns:a16="http://schemas.microsoft.com/office/drawing/2014/main" id="{E4C4416C-48B1-4F71-BCF5-2015A20EA74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746B99C2-C5FE-984A-45ED-5EF0D6E9C309}"/>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4090790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989512580"/>
              </p:ext>
            </p:extLst>
          </p:nvPr>
        </p:nvGraphicFramePr>
        <p:xfrm>
          <a:off x="205429" y="3364653"/>
          <a:ext cx="4312722" cy="5758257"/>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“Ask” fundamental of active </a:t>
                      </a:r>
                    </a:p>
                    <a:p>
                      <a:r>
                        <a:rPr lang="en-US" sz="1100" b="1" dirty="0">
                          <a:solidFill>
                            <a:schemeClr val="tx1"/>
                          </a:solidFill>
                          <a:latin typeface="Arial" panose="020B0604020202020204" pitchFamily="34" charset="0"/>
                          <a:cs typeface="Arial" panose="020B0604020202020204" pitchFamily="34" charset="0"/>
                        </a:rPr>
                        <a:t>listening.</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a:t>
                      </a:r>
                      <a:r>
                        <a:rPr lang="en-US" sz="1100" b="1" baseline="0" dirty="0">
                          <a:solidFill>
                            <a:schemeClr val="tx1"/>
                          </a:solidFill>
                          <a:latin typeface="Arial" panose="020B0604020202020204" pitchFamily="34" charset="0"/>
                          <a:cs typeface="Arial" panose="020B0604020202020204" pitchFamily="34" charset="0"/>
                        </a:rPr>
                        <a:t> “Ask” </a:t>
                      </a:r>
                      <a:r>
                        <a:rPr lang="en-US" sz="1100" b="1" dirty="0">
                          <a:solidFill>
                            <a:schemeClr val="tx1"/>
                          </a:solidFill>
                          <a:latin typeface="Arial" panose="020B0604020202020204" pitchFamily="34" charset="0"/>
                          <a:cs typeface="Arial" panose="020B0604020202020204" pitchFamily="34" charset="0"/>
                        </a:rPr>
                        <a:t>fundamental of active listening.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8267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stands for Ask. It is a natural human desire to be heard and understood. Asking intentional questions shows that you, the listener, care to fully understand what is being said and what more the person has to say about the topic.</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type of questions you ask will determine the type and quality of responses you get.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8285">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noProof="0" dirty="0">
                          <a:solidFill>
                            <a:schemeClr val="tx1"/>
                          </a:solidFill>
                          <a:latin typeface="Arial" panose="020B0604020202020204" pitchFamily="34" charset="0"/>
                          <a:cs typeface="Arial" panose="020B0604020202020204" pitchFamily="34" charset="0"/>
                        </a:rPr>
                        <a:t>Ask participants</a:t>
                      </a:r>
                      <a:r>
                        <a:rPr lang="en-US" sz="1100" b="1" i="0" baseline="0" noProof="0" dirty="0">
                          <a:solidFill>
                            <a:schemeClr val="tx1"/>
                          </a:solidFill>
                          <a:latin typeface="Arial" panose="020B0604020202020204" pitchFamily="34" charset="0"/>
                          <a:cs typeface="Arial" panose="020B0604020202020204" pitchFamily="34" charset="0"/>
                        </a:rPr>
                        <a:t> what the advantage might be in asking open-ended questions rather than closed-ended questions. </a:t>
                      </a:r>
                      <a:endParaRPr lang="en-US" sz="1100" b="1" i="0" noProof="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54553277"/>
                  </a:ext>
                </a:extLst>
              </a:tr>
              <a:tr h="225392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are some advantages of asking open-ended questions rather than closed-ended questions?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If necessary, explain that closed-ended questions are satisfied with a simple yes/no or other quick answer whereas open-ended questions require more explanation and detail.]</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Open-ended questions help to deepen understanding, encourage further discussion, and create a constructive conversation. Ideally, better conversations will foster stronger connections.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3151792"/>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8-A</a:t>
            </a:r>
          </a:p>
        </p:txBody>
      </p:sp>
      <p:sp>
        <p:nvSpPr>
          <p:cNvPr id="10" name="Isosceles Triangle 9"/>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5" name="Rectangle 14"/>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9" name="TextBox 8">
            <a:extLst>
              <a:ext uri="{FF2B5EF4-FFF2-40B4-BE49-F238E27FC236}">
                <a16:creationId xmlns:a16="http://schemas.microsoft.com/office/drawing/2014/main" id="{7FFBC19C-B20D-4FA6-9AA2-49B0311BBD21}"/>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2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3A3085FC-D422-3C35-CB1C-3DCC84FA8FBB}"/>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505017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69827533"/>
              </p:ext>
            </p:extLst>
          </p:nvPr>
        </p:nvGraphicFramePr>
        <p:xfrm>
          <a:off x="211666" y="397250"/>
          <a:ext cx="4389120" cy="6113500"/>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08285">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0" noProof="0" dirty="0">
                          <a:solidFill>
                            <a:schemeClr val="tx1"/>
                          </a:solidFill>
                          <a:latin typeface="Arial" panose="020B0604020202020204" pitchFamily="34" charset="0"/>
                          <a:cs typeface="Arial" panose="020B0604020202020204" pitchFamily="34" charset="0"/>
                        </a:rPr>
                        <a:t>Review some examples</a:t>
                      </a:r>
                      <a:r>
                        <a:rPr lang="en-US" sz="1100" b="1" i="0" baseline="0" noProof="0" dirty="0">
                          <a:solidFill>
                            <a:schemeClr val="tx1"/>
                          </a:solidFill>
                          <a:latin typeface="Arial" panose="020B0604020202020204" pitchFamily="34" charset="0"/>
                          <a:cs typeface="Arial" panose="020B0604020202020204" pitchFamily="34" charset="0"/>
                        </a:rPr>
                        <a:t> of open-ended questions that can be used to clarify the meaning of what is said or to gain more information.</a:t>
                      </a:r>
                      <a:endParaRPr lang="en-US" sz="1100" b="1" i="0" noProof="0"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48482072"/>
                  </a:ext>
                </a:extLst>
              </a:tr>
              <a:tr h="3415509">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review some examples of open-ended questions.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 clarify the meaning of what is being said, you might choose to ask questions like</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do you mean when you say...?” </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“Help me better understand what you are saying.”</a:t>
                      </a:r>
                    </a:p>
                    <a:p>
                      <a:pPr marL="45720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don’t want to misunderstand, can you restate what you just said?”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can also ask questions in order to get more information. Those questions might sound like </a:t>
                      </a:r>
                    </a:p>
                    <a:p>
                      <a:pPr marL="4572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am not sure I fully understand, can you give me more information?”</a:t>
                      </a:r>
                    </a:p>
                    <a:p>
                      <a:pPr marL="4572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believe I understand what you are saying, but I need a little more information.”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1478">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244173648"/>
                  </a:ext>
                </a:extLst>
              </a:tr>
              <a:tr h="1558228">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Asking intentional and well-posed questions is a skill</a:t>
                      </a:r>
                      <a:r>
                        <a:rPr lang="en-US" sz="1100" baseline="0" dirty="0">
                          <a:latin typeface="Arial" panose="020B0604020202020204" pitchFamily="34" charset="0"/>
                          <a:cs typeface="Arial" panose="020B0604020202020204" pitchFamily="34" charset="0"/>
                        </a:rPr>
                        <a:t> and the more you practice, the better you get. </a:t>
                      </a:r>
                    </a:p>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kern="0" noProof="0" dirty="0">
                          <a:solidFill>
                            <a:prstClr val="black"/>
                          </a:solidFill>
                          <a:latin typeface="Arial" panose="020B0604020202020204" pitchFamily="34" charset="0"/>
                          <a:cs typeface="Arial" panose="020B0604020202020204" pitchFamily="34" charset="0"/>
                        </a:rPr>
                        <a:t>In fact, let’s get in some practice right now. Next we will do a practical exercise where each</a:t>
                      </a:r>
                      <a:r>
                        <a:rPr lang="en-US" sz="1100" kern="0" baseline="0" noProof="0" dirty="0">
                          <a:solidFill>
                            <a:prstClr val="black"/>
                          </a:solidFill>
                          <a:latin typeface="Arial" panose="020B0604020202020204" pitchFamily="34" charset="0"/>
                          <a:cs typeface="Arial" panose="020B0604020202020204" pitchFamily="34" charset="0"/>
                        </a:rPr>
                        <a:t> of you will get to </a:t>
                      </a:r>
                      <a:r>
                        <a:rPr lang="en-US" sz="1100" kern="0" noProof="0" dirty="0">
                          <a:solidFill>
                            <a:prstClr val="black"/>
                          </a:solidFill>
                          <a:latin typeface="Arial" panose="020B0604020202020204" pitchFamily="34" charset="0"/>
                          <a:cs typeface="Arial" panose="020B0604020202020204" pitchFamily="34" charset="0"/>
                        </a:rPr>
                        <a:t>practice the RASA fundamentals and strengthen your active listening skills. </a:t>
                      </a:r>
                      <a:endPar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173038"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lang="en-US" sz="1100" baseline="0" dirty="0">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1238637"/>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8-B</a:t>
            </a:r>
          </a:p>
        </p:txBody>
      </p:sp>
      <p:sp>
        <p:nvSpPr>
          <p:cNvPr id="8" name="TextBox 7">
            <a:extLst>
              <a:ext uri="{FF2B5EF4-FFF2-40B4-BE49-F238E27FC236}">
                <a16:creationId xmlns:a16="http://schemas.microsoft.com/office/drawing/2014/main" id="{786200AC-15F2-4C9F-B897-FDB75350E2F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6A521027-44F8-B568-E27D-2E2F857CF656}"/>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376704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130365896"/>
              </p:ext>
            </p:extLst>
          </p:nvPr>
        </p:nvGraphicFramePr>
        <p:xfrm>
          <a:off x="205429" y="3364653"/>
          <a:ext cx="4312722" cy="526193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9677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Prepare participants for the practical exercise by sharing key considerations to keep in mind when practicing active listening using the RASA fundamentals.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Share key considerations to keep in mind for effectively using RASA in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79640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Before we begin the practical exercise, t</a:t>
                      </a:r>
                      <a:r>
                        <a:rPr lang="en-US" sz="1100" i="0" dirty="0">
                          <a:latin typeface="Arial" panose="020B0604020202020204" pitchFamily="34" charset="0"/>
                          <a:cs typeface="Arial" panose="020B0604020202020204" pitchFamily="34" charset="0"/>
                        </a:rPr>
                        <a:t>here are a few considerations to keep in mind when</a:t>
                      </a:r>
                      <a:r>
                        <a:rPr lang="en-US" sz="1100" i="0" baseline="0" dirty="0">
                          <a:latin typeface="Arial" panose="020B0604020202020204" pitchFamily="34" charset="0"/>
                          <a:cs typeface="Arial" panose="020B0604020202020204" pitchFamily="34" charset="0"/>
                        </a:rPr>
                        <a:t> aiming to use the RASA fundamentals to support your active listening ability.</a:t>
                      </a:r>
                      <a:endParaRPr lang="en-US" sz="1100" i="0"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When having an organic conversation, t</a:t>
                      </a:r>
                      <a:r>
                        <a:rPr lang="en-US" sz="1100" i="0" dirty="0">
                          <a:latin typeface="Arial" panose="020B0604020202020204" pitchFamily="34" charset="0"/>
                          <a:cs typeface="Arial" panose="020B0604020202020204" pitchFamily="34" charset="0"/>
                        </a:rPr>
                        <a:t>he RASA fundamentals may not always occur in their</a:t>
                      </a:r>
                      <a:r>
                        <a:rPr lang="en-US" sz="1100" i="0" baseline="0" dirty="0">
                          <a:latin typeface="Arial" panose="020B0604020202020204" pitchFamily="34" charset="0"/>
                          <a:cs typeface="Arial" panose="020B0604020202020204" pitchFamily="34" charset="0"/>
                        </a:rPr>
                        <a:t> respective </a:t>
                      </a:r>
                      <a:r>
                        <a:rPr lang="en-US" sz="1100" i="0" dirty="0">
                          <a:latin typeface="Arial" panose="020B0604020202020204" pitchFamily="34" charset="0"/>
                          <a:cs typeface="Arial" panose="020B0604020202020204" pitchFamily="34" charset="0"/>
                        </a:rPr>
                        <a:t>order. You may find yourself</a:t>
                      </a:r>
                      <a:r>
                        <a:rPr lang="en-US" sz="1100" i="0" baseline="0" dirty="0">
                          <a:latin typeface="Arial" panose="020B0604020202020204" pitchFamily="34" charset="0"/>
                          <a:cs typeface="Arial" panose="020B0604020202020204" pitchFamily="34" charset="0"/>
                        </a:rPr>
                        <a:t> moving back and forth; that is part of authentic conversation.</a:t>
                      </a:r>
                      <a:r>
                        <a:rPr lang="en-US" sz="1100" i="0" dirty="0">
                          <a:latin typeface="Arial" panose="020B0604020202020204" pitchFamily="34" charset="0"/>
                          <a:cs typeface="Arial" panose="020B0604020202020204" pitchFamily="34" charset="0"/>
                        </a:rPr>
                        <a:t> Just do your best to practice each component.</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Also, some components may come naturally and feel comfortable while other components may take more concentrated effort and feel awkward at first. </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 encourage you to take advantage of this safe training environment and the opportunity to practice a skill that can support you in building strong connections and support your role in suicide prevention. Be comfortable being uncomfortable for the sake of improving your skills.</a:t>
                      </a:r>
                      <a:endParaRPr lang="en-US" sz="1100" i="1" baseline="0" dirty="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6012" marB="960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9-A</a:t>
            </a:r>
          </a:p>
        </p:txBody>
      </p:sp>
      <p:sp>
        <p:nvSpPr>
          <p:cNvPr id="13" name="Rectangle 12"/>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A008310D-4959-4CC5-A88D-468620A1C80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56630C09-B1CD-7BAC-E184-6665E1628519}"/>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3151295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9-B</a:t>
            </a:r>
          </a:p>
        </p:txBody>
      </p:sp>
      <p:graphicFrame>
        <p:nvGraphicFramePr>
          <p:cNvPr id="7" name="Table 6"/>
          <p:cNvGraphicFramePr>
            <a:graphicFrameLocks noGrp="1"/>
          </p:cNvGraphicFramePr>
          <p:nvPr/>
        </p:nvGraphicFramePr>
        <p:xfrm>
          <a:off x="397983" y="4209028"/>
          <a:ext cx="6428204" cy="370118"/>
        </p:xfrm>
        <a:graphic>
          <a:graphicData uri="http://schemas.openxmlformats.org/drawingml/2006/table">
            <a:tbl>
              <a:tblPr firstRow="1" bandRow="1">
                <a:tableStyleId>{5C22544A-7EE6-4342-B048-85BDC9FD1C3A}</a:tableStyleId>
              </a:tblPr>
              <a:tblGrid>
                <a:gridCol w="6428204">
                  <a:extLst>
                    <a:ext uri="{9D8B030D-6E8A-4147-A177-3AD203B41FA5}">
                      <a16:colId xmlns:a16="http://schemas.microsoft.com/office/drawing/2014/main" val="20000"/>
                    </a:ext>
                  </a:extLst>
                </a:gridCol>
              </a:tblGrid>
              <a:tr h="37011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3648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err="1">
                <a:solidFill>
                  <a:prstClr val="black"/>
                </a:solidFill>
                <a:latin typeface="Calibri" panose="020F0502020204030204"/>
              </a:rPr>
              <a:t>i</a:t>
            </a:r>
            <a:r>
              <a:rPr lang="en-US" sz="1200" i="1" dirty="0">
                <a:solidFill>
                  <a:prstClr val="black"/>
                </a:solidFill>
                <a:latin typeface="Calibri" panose="020F0502020204030204"/>
              </a:rPr>
              <a:t>-B</a:t>
            </a:r>
          </a:p>
        </p:txBody>
      </p:sp>
      <p:sp>
        <p:nvSpPr>
          <p:cNvPr id="8" name="Rectangle 7">
            <a:extLst>
              <a:ext uri="{FF2B5EF4-FFF2-40B4-BE49-F238E27FC236}">
                <a16:creationId xmlns:a16="http://schemas.microsoft.com/office/drawing/2014/main" id="{AEC42057-D85E-47D2-A21F-F43475273095}"/>
              </a:ext>
            </a:extLst>
          </p:cNvPr>
          <p:cNvSpPr/>
          <p:nvPr/>
        </p:nvSpPr>
        <p:spPr>
          <a:xfrm>
            <a:off x="693822" y="745853"/>
            <a:ext cx="5888303" cy="296154"/>
          </a:xfrm>
          <a:prstGeom prst="rect">
            <a:avLst/>
          </a:prstGeom>
          <a:solidFill>
            <a:srgbClr val="FFCC00"/>
          </a:solidFill>
          <a:ln w="25400" cap="flat" cmpd="sng" algn="ctr">
            <a:solidFill>
              <a:srgbClr val="00956F"/>
            </a:solidFill>
            <a:prstDash val="solid"/>
            <a:miter lim="800000"/>
          </a:ln>
          <a:effectLst/>
        </p:spPr>
        <p:txBody>
          <a:bodyPr lIns="95727" tIns="47863" rIns="95727" bIns="47863" rtlCol="0" anchor="ctr"/>
          <a:lstStyle/>
          <a:p>
            <a:pPr algn="ctr" defTabSz="957468" fontAlgn="base">
              <a:spcBef>
                <a:spcPct val="0"/>
              </a:spcBef>
              <a:spcAft>
                <a:spcPct val="0"/>
              </a:spcAft>
              <a:defRPr/>
            </a:pPr>
            <a:r>
              <a:rPr lang="en-US" sz="1400" b="1" kern="0" dirty="0">
                <a:solidFill>
                  <a:prstClr val="black"/>
                </a:solidFill>
                <a:latin typeface="Arial" panose="020B0604020202020204" pitchFamily="34" charset="0"/>
                <a:ea typeface="Verdana" panose="020B0604030504040204" pitchFamily="34" charset="0"/>
                <a:cs typeface="Arial" panose="020B0604020202020204" pitchFamily="34" charset="0"/>
              </a:rPr>
              <a:t>Introduction</a:t>
            </a:r>
          </a:p>
        </p:txBody>
      </p:sp>
      <p:sp>
        <p:nvSpPr>
          <p:cNvPr id="9" name="Notes Placeholder 2">
            <a:extLst>
              <a:ext uri="{FF2B5EF4-FFF2-40B4-BE49-F238E27FC236}">
                <a16:creationId xmlns:a16="http://schemas.microsoft.com/office/drawing/2014/main" id="{123A3408-FA24-4A31-93B2-FE6FD6BB19F5}"/>
              </a:ext>
            </a:extLst>
          </p:cNvPr>
          <p:cNvSpPr txBox="1">
            <a:spLocks/>
          </p:cNvSpPr>
          <p:nvPr/>
        </p:nvSpPr>
        <p:spPr>
          <a:xfrm>
            <a:off x="502435" y="1369865"/>
            <a:ext cx="6427622" cy="7189329"/>
          </a:xfrm>
          <a:prstGeom prst="rect">
            <a:avLst/>
          </a:prstGeom>
        </p:spPr>
        <p:txBody>
          <a:bodyPr lIns="101654" tIns="50826" rIns="101654" bIns="50826"/>
          <a:lst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a:p>
            <a:pPr defTabSz="957468">
              <a:spcBef>
                <a:spcPts val="0"/>
              </a:spcBef>
              <a:spcAft>
                <a:spcPts val="0"/>
              </a:spcAft>
            </a:pPr>
            <a:endParaRPr lang="en-US" sz="1100" dirty="0">
              <a:solidFill>
                <a:prstClr val="black"/>
              </a:solidFill>
              <a:latin typeface="Verdana" panose="020B0604030504040204" pitchFamily="34" charset="0"/>
              <a:ea typeface="Verdana" panose="020B0604030504040204" pitchFamily="34" charset="0"/>
            </a:endParaRPr>
          </a:p>
        </p:txBody>
      </p:sp>
      <p:sp>
        <p:nvSpPr>
          <p:cNvPr id="4" name="Notes Placeholder 1">
            <a:extLst>
              <a:ext uri="{FF2B5EF4-FFF2-40B4-BE49-F238E27FC236}">
                <a16:creationId xmlns:a16="http://schemas.microsoft.com/office/drawing/2014/main" id="{D82D315F-14BB-1538-6B68-B20B56D0C851}"/>
              </a:ext>
            </a:extLst>
          </p:cNvPr>
          <p:cNvSpPr txBox="1">
            <a:spLocks/>
          </p:cNvSpPr>
          <p:nvPr/>
        </p:nvSpPr>
        <p:spPr>
          <a:xfrm>
            <a:off x="692893" y="1369865"/>
            <a:ext cx="5889232" cy="7739035"/>
          </a:xfrm>
          <a:prstGeom prst="rect">
            <a:avLst/>
          </a:prstGeom>
        </p:spPr>
        <p:txBody>
          <a:bodyPr lIns="100257" tIns="50128" rIns="100257" bIns="50128"/>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defTabSz="501282"/>
            <a:r>
              <a:rPr lang="en-US" dirty="0">
                <a:solidFill>
                  <a:prstClr val="black"/>
                </a:solidFill>
                <a:latin typeface="Arial" panose="020B0604020202020204" pitchFamily="34" charset="0"/>
                <a:cs typeface="Arial" panose="020B0604020202020204" pitchFamily="34" charset="0"/>
              </a:rPr>
              <a:t>The Army Suicide Prevention Program was instituted by CSA General John A. Wickham in 1984. Since that time, suicide prevention and awareness has evolved. In 2009, Ask, Care, Escort (ACE) training was introduced to update existing suicide prevention training and to respond to a rise in suicide rates. </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ACE training introduced suicide prevention and intervention concepts that had proven successful outside of the Army. Its primary goals were to increase suicide awareness and improve the ability of Soldiers to identify team members who may be suicidal and get them to help. </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In 2018, ACE training was updated to highlight its use not only during a crisis, but also before one occurs by incorporating Army team building and unit cohesion concepts. This training is aligned with the Center for Disease Control and Prevention's strategic comprehensive public health approach to suicide prevention.</a:t>
            </a:r>
          </a:p>
          <a:p>
            <a:pPr defTabSz="501282"/>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In 2022, the </a:t>
            </a:r>
            <a:r>
              <a:rPr lang="en-US" dirty="0">
                <a:latin typeface="Arial" panose="020B0604020202020204" pitchFamily="34" charset="0"/>
                <a:ea typeface="Calibri" panose="020F0502020204030204" pitchFamily="34" charset="0"/>
                <a:cs typeface="Arial" panose="020B0604020202020204" pitchFamily="34" charset="0"/>
              </a:rPr>
              <a:t>ACE suicide prevention and intervention material was updated yet again and coined ACE Base + 1. The training now consists of a base module along with a menu of “+1” modules that the unit’s command team can choose from based upon the unit’s needs. Together, the base module and the +1 module make up the mandatory one hour of annual suicide prevention and intervention training. </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latin typeface="Arial" panose="020B0604020202020204" pitchFamily="34" charset="0"/>
                <a:ea typeface="Calibri" panose="020F0502020204030204" pitchFamily="34" charset="0"/>
                <a:cs typeface="Arial" panose="020B0604020202020204" pitchFamily="34" charset="0"/>
              </a:rPr>
              <a:t>In addition to the tailored training approach, the training is now designed to be more interactive and conversational. In contrast to a traditional “annual briefing,” ACE Base +1 is an “annual conversation” at platoon level where Soldiers in the platoon are able to discuss how they can take care of one another on a human level as it pertains to suicide prevention and intervention.</a:t>
            </a:r>
          </a:p>
          <a:p>
            <a:pPr defTabSz="501282"/>
            <a:endParaRPr lang="en-US" dirty="0">
              <a:solidFill>
                <a:prstClr val="black"/>
              </a:solidFill>
              <a:latin typeface="Arial" panose="020B0604020202020204" pitchFamily="34" charset="0"/>
              <a:cs typeface="Arial" panose="020B0604020202020204" pitchFamily="34" charset="0"/>
            </a:endParaRPr>
          </a:p>
          <a:p>
            <a:pPr defTabSz="501282"/>
            <a:r>
              <a:rPr lang="en-US" dirty="0">
                <a:solidFill>
                  <a:prstClr val="black"/>
                </a:solidFill>
                <a:latin typeface="Arial" panose="020B0604020202020204" pitchFamily="34" charset="0"/>
                <a:cs typeface="Arial" panose="020B0604020202020204" pitchFamily="34" charset="0"/>
              </a:rPr>
              <a:t>In 2023, the Army’s suicide prevention and intervention training expanded to include a tailored curriculum for the Soldiers’ Circle of Support members and DA Civilians. A Soldier’s Circle of Support includes anyone whom the Soldier considers to be a priority within their support system, such as a spouse, significant other, parent, sibling, other family member, mentor, and friend. </a:t>
            </a:r>
            <a:r>
              <a:rPr lang="en-US" dirty="0">
                <a:latin typeface="Arial" panose="020B0604020202020204" pitchFamily="34" charset="0"/>
                <a:ea typeface="Calibri" panose="020F0502020204030204" pitchFamily="34" charset="0"/>
                <a:cs typeface="Arial" panose="020B0604020202020204" pitchFamily="34" charset="0"/>
              </a:rPr>
              <a:t>The intent is that offering Circle of Support members the same knowledge and skills while using the same language and strategies can enable conversation between the Circle of Support member(s) and the Soldier regarding suicide prevention and intervention. What’s more, it can promote effective communication, bolster protective factors like increased cohesion and connection, and increase suicide prevention efforts within the whole Army Family.</a:t>
            </a:r>
            <a:endParaRPr lang="en-US"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BE8B92F-7F5B-30D1-67C6-5A86C4DFC63B}"/>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
        <p:nvSpPr>
          <p:cNvPr id="2" name="TextBox 1">
            <a:extLst>
              <a:ext uri="{FF2B5EF4-FFF2-40B4-BE49-F238E27FC236}">
                <a16:creationId xmlns:a16="http://schemas.microsoft.com/office/drawing/2014/main" id="{CAFD452A-2267-5950-6AF5-D495FF146E55}"/>
              </a:ext>
            </a:extLst>
          </p:cNvPr>
          <p:cNvSpPr txBox="1"/>
          <p:nvPr/>
        </p:nvSpPr>
        <p:spPr>
          <a:xfrm>
            <a:off x="806026" y="8541354"/>
            <a:ext cx="5703147" cy="716788"/>
          </a:xfrm>
          <a:prstGeom prst="rect">
            <a:avLst/>
          </a:prstGeom>
          <a:noFill/>
          <a:ln w="3175">
            <a:solidFill>
              <a:schemeClr val="tx1"/>
            </a:solidFill>
          </a:ln>
        </p:spPr>
        <p:txBody>
          <a:bodyPr wrap="square" lIns="100257" tIns="50128" rIns="100257" bIns="50128" rtlCol="0">
            <a:spAutoFit/>
          </a:bodyPr>
          <a:lstStyle/>
          <a:p>
            <a:r>
              <a:rPr lang="en-US" sz="1000" i="1" dirty="0">
                <a:latin typeface="Arial" panose="020B0604020202020204" pitchFamily="34" charset="0"/>
                <a:cs typeface="Arial" panose="020B0604020202020204" pitchFamily="34" charset="0"/>
              </a:rPr>
              <a:t>Material has been reviewed by the Walter Reed Army Institute of Research. There is no objection to its presentation and/or publication. The opinions or assertions contained herein are the private views of the author, and are not to be construed as official, or as reflecting true views of the Department of the Army or the Department of Defense</a:t>
            </a:r>
          </a:p>
        </p:txBody>
      </p:sp>
    </p:spTree>
    <p:extLst>
      <p:ext uri="{BB962C8B-B14F-4D97-AF65-F5344CB8AC3E}">
        <p14:creationId xmlns:p14="http://schemas.microsoft.com/office/powerpoint/2010/main" val="677767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756512804"/>
              </p:ext>
            </p:extLst>
          </p:nvPr>
        </p:nvGraphicFramePr>
        <p:xfrm>
          <a:off x="205429" y="3364653"/>
          <a:ext cx="4312722" cy="4617351"/>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789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a:t>
                      </a:r>
                      <a:r>
                        <a:rPr lang="en-US" sz="1100" b="1" baseline="0" dirty="0">
                          <a:solidFill>
                            <a:schemeClr val="tx1"/>
                          </a:solidFill>
                          <a:latin typeface="Arial" panose="020B0604020202020204" pitchFamily="34" charset="0"/>
                          <a:cs typeface="Arial" panose="020B0604020202020204" pitchFamily="34" charset="0"/>
                        </a:rPr>
                        <a:t> up and execute Round 1 of the practical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exercise.</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51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solidFill>
                            <a:schemeClr val="tx1"/>
                          </a:solidFill>
                          <a:latin typeface="Arial" panose="020B0604020202020204" pitchFamily="34" charset="0"/>
                          <a:cs typeface="Arial" panose="020B0604020202020204" pitchFamily="34" charset="0"/>
                        </a:rPr>
                        <a:t>Instruct the participants to partner</a:t>
                      </a:r>
                      <a:r>
                        <a:rPr lang="en-US" sz="1100" b="1" baseline="0" dirty="0">
                          <a:solidFill>
                            <a:schemeClr val="tx1"/>
                          </a:solidFill>
                          <a:latin typeface="Arial" panose="020B0604020202020204" pitchFamily="34" charset="0"/>
                          <a:cs typeface="Arial" panose="020B0604020202020204" pitchFamily="34" charset="0"/>
                        </a:rPr>
                        <a:t> up and determine roles for Round 1.</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27385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C</a:t>
                      </a:r>
                      <a:r>
                        <a:rPr lang="en-US" sz="1100" i="1" baseline="0" dirty="0">
                          <a:latin typeface="Arial" panose="020B0604020202020204" pitchFamily="34" charset="0"/>
                          <a:cs typeface="Arial" panose="020B0604020202020204" pitchFamily="34" charset="0"/>
                        </a:rPr>
                        <a:t>onduct this practical exercise in paired groups so that each and every participant is given the opportunity to practice active listening within the training time.]</a:t>
                      </a:r>
                      <a:endParaRPr lang="en-US" sz="1100" i="1" dirty="0">
                        <a:latin typeface="Arial" panose="020B0604020202020204" pitchFamily="34" charset="0"/>
                        <a:cs typeface="Arial" panose="020B0604020202020204" pitchFamily="34" charset="0"/>
                      </a:endParaRP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i="0" baseline="0" dirty="0">
                          <a:latin typeface="Arial" panose="020B0604020202020204" pitchFamily="34" charset="0"/>
                          <a:cs typeface="Arial" panose="020B0604020202020204" pitchFamily="34" charset="0"/>
                        </a:rPr>
                        <a:t>For this practical exercise you will work with a partner. There will be two rounds so each person has an opportunity to be in the Active Listener role.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After Round 1 is complete, I will guide you to switch roles for Round 2.</a:t>
                      </a:r>
                      <a:endParaRPr lang="en-US" sz="1100" i="0" dirty="0">
                        <a:latin typeface="Arial" panose="020B0604020202020204" pitchFamily="34" charset="0"/>
                        <a:cs typeface="Arial" panose="020B0604020202020204" pitchFamily="34" charset="0"/>
                      </a:endParaRPr>
                    </a:p>
                    <a:p>
                      <a:pPr marL="171450" indent="-171450">
                        <a:lnSpc>
                          <a:spcPct val="100000"/>
                        </a:lnSpc>
                        <a:spcBef>
                          <a:spcPts val="600"/>
                        </a:spcBef>
                        <a:buFont typeface="Arial" panose="020B0604020202020204" pitchFamily="34" charset="0"/>
                        <a:buChar char="•"/>
                      </a:pPr>
                      <a:r>
                        <a:rPr lang="en-US" sz="1100" dirty="0">
                          <a:latin typeface="Arial" panose="020B0604020202020204" pitchFamily="34" charset="0"/>
                          <a:cs typeface="Arial" panose="020B0604020202020204" pitchFamily="34" charset="0"/>
                        </a:rPr>
                        <a:t>Right now please take a moment to pair up with someone sitting close to you</a:t>
                      </a:r>
                      <a:r>
                        <a:rPr lang="en-US" sz="1100" baseline="0" dirty="0">
                          <a:latin typeface="Arial" panose="020B0604020202020204" pitchFamily="34" charset="0"/>
                          <a:cs typeface="Arial" panose="020B0604020202020204" pitchFamily="34" charset="0"/>
                        </a:rPr>
                        <a:t> and determine your roles for Round 1.</a:t>
                      </a:r>
                      <a:r>
                        <a:rPr lang="en-US" sz="1100" dirty="0">
                          <a:latin typeface="Arial" panose="020B0604020202020204" pitchFamily="34" charset="0"/>
                          <a:cs typeface="Arial" panose="020B0604020202020204" pitchFamily="34" charset="0"/>
                        </a:rPr>
                        <a:t> Decide who will start</a:t>
                      </a:r>
                      <a:r>
                        <a:rPr lang="en-US" sz="1100" baseline="0" dirty="0">
                          <a:latin typeface="Arial" panose="020B0604020202020204" pitchFamily="34" charset="0"/>
                          <a:cs typeface="Arial" panose="020B0604020202020204" pitchFamily="34" charset="0"/>
                        </a:rPr>
                        <a:t> in the Speaker role and who will start in the Active Listener role.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10-A</a:t>
            </a:r>
          </a:p>
        </p:txBody>
      </p:sp>
      <p:sp>
        <p:nvSpPr>
          <p:cNvPr id="10" name="Isosceles Triangle 9"/>
          <p:cNvSpPr/>
          <p:nvPr/>
        </p:nvSpPr>
        <p:spPr>
          <a:xfrm rot="5400000">
            <a:off x="4332965"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pic>
        <p:nvPicPr>
          <p:cNvPr id="9" name="Picture 8"/>
          <p:cNvPicPr>
            <a:picLocks noChangeAspect="1"/>
          </p:cNvPicPr>
          <p:nvPr/>
        </p:nvPicPr>
        <p:blipFill>
          <a:blip r:embed="rId3"/>
          <a:stretch>
            <a:fillRect/>
          </a:stretch>
        </p:blipFill>
        <p:spPr>
          <a:xfrm>
            <a:off x="3802824" y="3364654"/>
            <a:ext cx="715326" cy="661123"/>
          </a:xfrm>
          <a:prstGeom prst="rect">
            <a:avLst/>
          </a:prstGeom>
        </p:spPr>
      </p:pic>
      <p:sp>
        <p:nvSpPr>
          <p:cNvPr id="12" name="TextBox 11">
            <a:extLst>
              <a:ext uri="{FF2B5EF4-FFF2-40B4-BE49-F238E27FC236}">
                <a16:creationId xmlns:a16="http://schemas.microsoft.com/office/drawing/2014/main" id="{32C488AB-E261-4BAB-BDB1-3DDD81059FF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r>
              <a:rPr lang="en-US" sz="1300" i="1" kern="0" dirty="0">
                <a:solidFill>
                  <a:prstClr val="black"/>
                </a:solidFill>
                <a:latin typeface="Arial" panose="020B0604020202020204" pitchFamily="34" charset="0"/>
                <a:cs typeface="Arial" panose="020B0604020202020204" pitchFamily="34" charset="0"/>
              </a:rPr>
              <a:t>[</a:t>
            </a:r>
            <a:r>
              <a:rPr lang="en-US" sz="1300" b="1" i="1" kern="0" dirty="0">
                <a:solidFill>
                  <a:prstClr val="black"/>
                </a:solidFill>
                <a:latin typeface="Arial" panose="020B0604020202020204" pitchFamily="34" charset="0"/>
                <a:cs typeface="Arial" panose="020B0604020202020204" pitchFamily="34" charset="0"/>
              </a:rPr>
              <a:t>NOTE</a:t>
            </a:r>
            <a:r>
              <a:rPr lang="en-US" sz="1300" i="1" kern="0" dirty="0">
                <a:solidFill>
                  <a:prstClr val="black"/>
                </a:solidFill>
                <a:latin typeface="Arial" panose="020B0604020202020204" pitchFamily="34" charset="0"/>
                <a:cs typeface="Arial" panose="020B0604020202020204" pitchFamily="34" charset="0"/>
              </a:rPr>
              <a:t>: If the training has an odd number of participants, then a group of 3 will be necessary. In this case, give clear direction for the third person to assume the role as Observer and take notes of sustains and improves to offer valuable feedback to the group.]</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4D1B1A74-ED95-9E18-13F5-137758F1A683}"/>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46709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01908236"/>
              </p:ext>
            </p:extLst>
          </p:nvPr>
        </p:nvGraphicFramePr>
        <p:xfrm>
          <a:off x="211666" y="397251"/>
          <a:ext cx="4389120" cy="772257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the roles and responsibilities of the Speaker and of the Active Listener.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316655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exercise will mimic the ASK and CARE steps in using ACE to bolster protective factors.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Active Listener will start off the conversation by ASKing the Speaker, “What is a ‘fun fact’ about you that I might not already know?”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the Speaker, you will respond with your answer.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You might need to describe what a “fun fact” means. For example, a ‘fun fact’ can be something seemingly simple like your favorite food or favorite duty station or it could be something more grandiose like having ridden a camel in the Egyptian desert.]</a:t>
                      </a:r>
                      <a:endParaRPr kumimoji="0" lang="en-US" sz="1100" b="0" i="1" u="none" strike="noStrike" kern="1200" cap="none" spc="0" normalizeH="0" baseline="0" noProof="0" dirty="0">
                        <a:ln>
                          <a:noFill/>
                        </a:ln>
                        <a:solidFill>
                          <a:schemeClr val="tx1"/>
                        </a:solidFill>
                        <a:effectLst/>
                        <a:highlight>
                          <a:srgbClr val="00FF00"/>
                        </a:highligh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continue in conversation to allow the Active Listener to practice using the four fundamentals of active listening: Receive, Acknowledge, Summarize, and Ask.</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2012">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Execute the practical exercise, Round 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31197368"/>
                  </a:ext>
                </a:extLst>
              </a:tr>
              <a:tr h="1983199">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Ask if there are any questions. Then begin the exercise.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Allow and encourage conversations to flow.</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discussions have finished, ask participants to close out their conversations to complete Round 1.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might choose to allow participants to share initial reactions or thoughts about the exercise, but save deeper discussion for the debrief after Round 2.]</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3425435"/>
                  </a:ext>
                </a:extLst>
              </a:tr>
              <a:tr h="460557">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Execute the practical exercise, Round 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17853785"/>
                  </a:ext>
                </a:extLst>
              </a:tr>
              <a:tr h="1211955">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Instruct participants to switch roles and begin Round 2 of the practical exercise.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discussions have finished, ask participants to close out their conversations to complete Round 2.</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Then transition to the debrief on the next slide.]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10-B</a:t>
            </a:r>
          </a:p>
        </p:txBody>
      </p:sp>
      <p:sp>
        <p:nvSpPr>
          <p:cNvPr id="8" name="TextBox 7">
            <a:extLst>
              <a:ext uri="{FF2B5EF4-FFF2-40B4-BE49-F238E27FC236}">
                <a16:creationId xmlns:a16="http://schemas.microsoft.com/office/drawing/2014/main" id="{FF4DD6AA-82D8-40DF-95D8-25F8D79B9B5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28D7F01E-12C4-794D-8617-3A0EC755D939}"/>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992510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062891977"/>
              </p:ext>
            </p:extLst>
          </p:nvPr>
        </p:nvGraphicFramePr>
        <p:xfrm>
          <a:off x="205429" y="3364654"/>
          <a:ext cx="4285764" cy="4966771"/>
        </p:xfrm>
        <a:graphic>
          <a:graphicData uri="http://schemas.openxmlformats.org/drawingml/2006/table">
            <a:tbl>
              <a:tblPr firstRow="1" bandRow="1">
                <a:tableStyleId>{5C22544A-7EE6-4342-B048-85BDC9FD1C3A}</a:tableStyleId>
              </a:tblPr>
              <a:tblGrid>
                <a:gridCol w="425654">
                  <a:extLst>
                    <a:ext uri="{9D8B030D-6E8A-4147-A177-3AD203B41FA5}">
                      <a16:colId xmlns:a16="http://schemas.microsoft.com/office/drawing/2014/main" val="20000"/>
                    </a:ext>
                  </a:extLst>
                </a:gridCol>
                <a:gridCol w="3860110">
                  <a:extLst>
                    <a:ext uri="{9D8B030D-6E8A-4147-A177-3AD203B41FA5}">
                      <a16:colId xmlns:a16="http://schemas.microsoft.com/office/drawing/2014/main" val="20001"/>
                    </a:ext>
                  </a:extLst>
                </a:gridCol>
              </a:tblGrid>
              <a:tr h="67789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the practical exercise </a:t>
                      </a:r>
                    </a:p>
                    <a:p>
                      <a:r>
                        <a:rPr lang="en-US" sz="1100" b="1" baseline="0" dirty="0">
                          <a:solidFill>
                            <a:schemeClr val="tx1"/>
                          </a:solidFill>
                          <a:latin typeface="Arial" panose="020B0604020202020204" pitchFamily="34" charset="0"/>
                          <a:cs typeface="Arial" panose="020B0604020202020204" pitchFamily="34" charset="0"/>
                        </a:rPr>
                        <a:t>(Rounds 1 and 2).</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Debrief</a:t>
                      </a:r>
                      <a:r>
                        <a:rPr lang="en-US" sz="1100" b="1" baseline="0" dirty="0">
                          <a:solidFill>
                            <a:schemeClr val="tx1"/>
                          </a:solidFill>
                          <a:latin typeface="Arial" panose="020B0604020202020204" pitchFamily="34" charset="0"/>
                          <a:cs typeface="Arial" panose="020B0604020202020204" pitchFamily="34" charset="0"/>
                        </a:rPr>
                        <a:t> the practical exercise.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793261">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defTabSz="914400" eaLnBrk="0" fontAlgn="base" hangingPunct="0">
                        <a:spcBef>
                          <a:spcPct val="0"/>
                        </a:spcBef>
                        <a:spcAft>
                          <a:spcPts val="600"/>
                        </a:spcAft>
                        <a:buFont typeface="Arial" panose="020B0604020202020204" pitchFamily="34" charset="0"/>
                        <a:buChar char="•"/>
                        <a:defRPr/>
                      </a:pPr>
                      <a:r>
                        <a:rPr lang="en-US" sz="1100" b="1" i="1" dirty="0">
                          <a:latin typeface="Arial" panose="020B0604020202020204" pitchFamily="34" charset="0"/>
                          <a:cs typeface="Arial" panose="020B0604020202020204" pitchFamily="34" charset="0"/>
                        </a:rPr>
                        <a:t>[ASK] </a:t>
                      </a:r>
                      <a:r>
                        <a:rPr lang="en-US" sz="1100" dirty="0">
                          <a:latin typeface="Arial" panose="020B0604020202020204" pitchFamily="34" charset="0"/>
                          <a:cs typeface="Arial" panose="020B0604020202020204" pitchFamily="34" charset="0"/>
                        </a:rPr>
                        <a:t>How did it feel to use active</a:t>
                      </a:r>
                      <a:r>
                        <a:rPr lang="en-US" sz="1100" baseline="0" dirty="0">
                          <a:latin typeface="Arial" panose="020B0604020202020204" pitchFamily="34" charset="0"/>
                          <a:cs typeface="Arial" panose="020B0604020202020204" pitchFamily="34" charset="0"/>
                        </a:rPr>
                        <a:t> listening and the</a:t>
                      </a:r>
                      <a:r>
                        <a:rPr lang="en-US" sz="1100" dirty="0">
                          <a:latin typeface="Arial" panose="020B0604020202020204" pitchFamily="34" charset="0"/>
                          <a:cs typeface="Arial" panose="020B0604020202020204" pitchFamily="34" charset="0"/>
                        </a:rPr>
                        <a:t> RASA</a:t>
                      </a:r>
                      <a:r>
                        <a:rPr lang="en-US" sz="1100" baseline="0" dirty="0">
                          <a:latin typeface="Arial" panose="020B0604020202020204" pitchFamily="34" charset="0"/>
                          <a:cs typeface="Arial" panose="020B0604020202020204" pitchFamily="34" charset="0"/>
                        </a:rPr>
                        <a:t> fundamentals i</a:t>
                      </a:r>
                      <a:r>
                        <a:rPr lang="en-US" sz="1100" dirty="0">
                          <a:latin typeface="Arial" panose="020B0604020202020204" pitchFamily="34" charset="0"/>
                          <a:cs typeface="Arial" panose="020B0604020202020204" pitchFamily="34" charset="0"/>
                        </a:rPr>
                        <a:t>n your conversations?</a:t>
                      </a:r>
                      <a:endParaRPr lang="en-US" sz="1100" i="1" dirty="0">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 </a:t>
                      </a:r>
                      <a:r>
                        <a:rPr lang="en-US" sz="1100" b="0" i="1" dirty="0">
                          <a:latin typeface="Arial" panose="020B0604020202020204" pitchFamily="34" charset="0"/>
                          <a:cs typeface="Arial" panose="020B0604020202020204" pitchFamily="34" charset="0"/>
                        </a:rPr>
                        <a:t>This question serves</a:t>
                      </a:r>
                      <a:r>
                        <a:rPr lang="en-US" sz="1100" b="0" i="1" baseline="0" dirty="0">
                          <a:latin typeface="Arial" panose="020B0604020202020204" pitchFamily="34" charset="0"/>
                          <a:cs typeface="Arial" panose="020B0604020202020204" pitchFamily="34" charset="0"/>
                        </a:rPr>
                        <a:t> to get discussion flowing by asking for initial impressions. </a:t>
                      </a:r>
                      <a:r>
                        <a:rPr lang="en-US" sz="1100" b="0" i="1" dirty="0">
                          <a:latin typeface="Arial" panose="020B0604020202020204" pitchFamily="34" charset="0"/>
                          <a:cs typeface="Arial" panose="020B0604020202020204" pitchFamily="34" charset="0"/>
                        </a:rPr>
                        <a:t>Allow simple responses,</a:t>
                      </a:r>
                      <a:r>
                        <a:rPr lang="en-US" sz="1100" b="0" i="1" baseline="0" dirty="0">
                          <a:latin typeface="Arial" panose="020B0604020202020204" pitchFamily="34" charset="0"/>
                          <a:cs typeface="Arial" panose="020B0604020202020204" pitchFamily="34" charset="0"/>
                        </a:rPr>
                        <a:t> such as</a:t>
                      </a:r>
                      <a:r>
                        <a:rPr lang="en-US" sz="1100" i="1" dirty="0">
                          <a:latin typeface="Arial" panose="020B0604020202020204" pitchFamily="34" charset="0"/>
                          <a:cs typeface="Arial" panose="020B0604020202020204" pitchFamily="34" charset="0"/>
                        </a:rPr>
                        <a:t> ‘awkward,’ ‘scripted,’ ‘helpful,’</a:t>
                      </a:r>
                      <a:r>
                        <a:rPr lang="en-US" sz="1100" i="1" baseline="0" dirty="0">
                          <a:latin typeface="Arial" panose="020B0604020202020204" pitchFamily="34" charset="0"/>
                          <a:cs typeface="Arial" panose="020B0604020202020204" pitchFamily="34" charset="0"/>
                        </a:rPr>
                        <a:t> and then move on to the next debrief question.</a:t>
                      </a:r>
                      <a:r>
                        <a:rPr lang="en-US" sz="1100" i="1" dirty="0">
                          <a:latin typeface="Arial" panose="020B0604020202020204" pitchFamily="34" charset="0"/>
                          <a:cs typeface="Arial" panose="020B0604020202020204" pitchFamily="34" charset="0"/>
                        </a:rPr>
                        <a:t>]</a:t>
                      </a:r>
                    </a:p>
                    <a:p>
                      <a:pPr marL="171450" lvl="0" indent="-171450" defTabSz="914400" eaLnBrk="0" fontAlgn="base" hangingPunct="0">
                        <a:spcBef>
                          <a:spcPct val="0"/>
                        </a:spcBef>
                        <a:spcAft>
                          <a:spcPts val="600"/>
                        </a:spcAft>
                        <a:buFont typeface="Arial" panose="020B0604020202020204" pitchFamily="34" charset="0"/>
                        <a:buChar char="•"/>
                        <a:defRPr/>
                      </a:pPr>
                      <a:r>
                        <a:rPr lang="en-US" sz="1100" i="0" dirty="0">
                          <a:latin typeface="Arial" panose="020B0604020202020204" pitchFamily="34" charset="0"/>
                          <a:cs typeface="Arial" panose="020B0604020202020204" pitchFamily="34" charset="0"/>
                        </a:rPr>
                        <a:t>If</a:t>
                      </a:r>
                      <a:r>
                        <a:rPr lang="en-US" sz="1100" i="0" baseline="0" dirty="0">
                          <a:latin typeface="Arial" panose="020B0604020202020204" pitchFamily="34" charset="0"/>
                          <a:cs typeface="Arial" panose="020B0604020202020204" pitchFamily="34" charset="0"/>
                        </a:rPr>
                        <a:t> some of the steps felt awkward or the conversation felt scripted, that is okay. Whenever we are learning a new skill or perfecting the fundamentals, it can feel mechanical or awkward at first. The more you practice, however, the more comfortable you become. </a:t>
                      </a:r>
                      <a:endParaRPr lang="en-US" sz="1100" i="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were in the role of Active Listener, how did using the RASA fundamentals help support your ability to actively listen?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Possible responses include: using the steps kept me focused on learning more and kept me out of problem-solving mode; it helped me be more aware of the emotions and tone I was reflecting back.]</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11-A</a:t>
            </a:r>
          </a:p>
        </p:txBody>
      </p:sp>
      <p:pic>
        <p:nvPicPr>
          <p:cNvPr id="14" name="Picture 13"/>
          <p:cNvPicPr>
            <a:picLocks noChangeAspect="1"/>
          </p:cNvPicPr>
          <p:nvPr/>
        </p:nvPicPr>
        <p:blipFill>
          <a:blip r:embed="rId3"/>
          <a:stretch>
            <a:fillRect/>
          </a:stretch>
        </p:blipFill>
        <p:spPr>
          <a:xfrm>
            <a:off x="3775868" y="3422802"/>
            <a:ext cx="715326" cy="661123"/>
          </a:xfrm>
          <a:prstGeom prst="rect">
            <a:avLst/>
          </a:prstGeom>
        </p:spPr>
      </p:pic>
      <p:sp>
        <p:nvSpPr>
          <p:cNvPr id="12" name="Isosceles Triangle 11"/>
          <p:cNvSpPr/>
          <p:nvPr/>
        </p:nvSpPr>
        <p:spPr>
          <a:xfrm rot="5400000">
            <a:off x="4335670" y="888731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3" name="Rectangle 12"/>
          <p:cNvSpPr/>
          <p:nvPr/>
        </p:nvSpPr>
        <p:spPr>
          <a:xfrm>
            <a:off x="3500820" y="3549078"/>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0" name="TextBox 9">
            <a:extLst>
              <a:ext uri="{FF2B5EF4-FFF2-40B4-BE49-F238E27FC236}">
                <a16:creationId xmlns:a16="http://schemas.microsoft.com/office/drawing/2014/main" id="{ACB39F01-48C5-4A4D-AD48-C5B91F5137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2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681A5600-329B-090A-EBB2-F23A9AFCF8B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3801873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01940943"/>
              </p:ext>
            </p:extLst>
          </p:nvPr>
        </p:nvGraphicFramePr>
        <p:xfrm>
          <a:off x="211666" y="397251"/>
          <a:ext cx="4389120" cy="4003873"/>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306393">
                <a:tc>
                  <a:txBody>
                    <a:bodyPr/>
                    <a:lstStyle/>
                    <a:p>
                      <a:pPr algn="ctr">
                        <a:spcBef>
                          <a:spcPts val="0"/>
                        </a:spcBef>
                        <a:spcAft>
                          <a:spcPts val="600"/>
                        </a:spcAft>
                      </a:pPr>
                      <a:endParaRPr lang="en-US" sz="1100" b="1"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were in the Speaker role, what was it like to have your partner actively listening (or putting forth effort to)?</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Possible responses include: felt respected, felt like I mattered, it made</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me comfortable to open up and wanted to share more.]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8323972"/>
                  </a:ext>
                </a:extLst>
              </a:tr>
              <a:tr h="371431">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Acknowledge that when “practicing” active listening it not only improves the skill but also positively impacts the relationship with the other person</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256946">
                <a:tc>
                  <a:txBody>
                    <a:bodyPr/>
                    <a:lstStyle/>
                    <a:p>
                      <a:pPr>
                        <a:spcBef>
                          <a:spcPts val="0"/>
                        </a:spcBef>
                        <a:spcAft>
                          <a:spcPts val="600"/>
                        </a:spcAft>
                      </a:pPr>
                      <a:endParaRPr lang="en-US" sz="1100" i="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 good news is that</a:t>
                      </a:r>
                      <a:r>
                        <a:rPr lang="en-US" sz="1100" b="0" baseline="0" dirty="0">
                          <a:solidFill>
                            <a:schemeClr val="tx1"/>
                          </a:solidFill>
                          <a:latin typeface="Arial" panose="020B0604020202020204" pitchFamily="34" charset="0"/>
                          <a:cs typeface="Arial" panose="020B0604020202020204" pitchFamily="34" charset="0"/>
                        </a:rPr>
                        <a:t> when you practice active listening, it is not only helping you improve your skill but it is simultaneously impacting the relationship and strength of connection with the other person in the conversation.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you have a feel for what it is like to use active listening to bolster protective factors, let’s consider how active listening, specifically the RASA fundamentals, apply to conversations when you detect yellow light risk factors. </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11-B</a:t>
            </a:r>
          </a:p>
        </p:txBody>
      </p:sp>
      <p:sp>
        <p:nvSpPr>
          <p:cNvPr id="8" name="TextBox 7">
            <a:extLst>
              <a:ext uri="{FF2B5EF4-FFF2-40B4-BE49-F238E27FC236}">
                <a16:creationId xmlns:a16="http://schemas.microsoft.com/office/drawing/2014/main" id="{558A58DB-33D0-4BCE-B3F4-70D53290999A}"/>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BF82D193-69CB-6792-FA49-8DDB1BB19F00}"/>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32827519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172203383"/>
              </p:ext>
            </p:extLst>
          </p:nvPr>
        </p:nvGraphicFramePr>
        <p:xfrm>
          <a:off x="205429" y="3364654"/>
          <a:ext cx="4312722" cy="501339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789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Set up the vignette</a:t>
                      </a:r>
                      <a:r>
                        <a:rPr lang="en-US" sz="1100" b="1" baseline="0" dirty="0">
                          <a:solidFill>
                            <a:schemeClr val="tx1"/>
                          </a:solidFill>
                          <a:latin typeface="Arial" panose="020B0604020202020204" pitchFamily="34" charset="0"/>
                          <a:cs typeface="Arial" panose="020B0604020202020204" pitchFamily="34" charset="0"/>
                        </a:rPr>
                        <a:t> to demonstrate using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the RASA fundamentals in a conversation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to help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dirty="0">
                          <a:latin typeface="Arial" panose="020B0604020202020204" pitchFamily="34" charset="0"/>
                          <a:cs typeface="Arial" panose="020B0604020202020204" pitchFamily="34" charset="0"/>
                        </a:rPr>
                        <a:t>Share</a:t>
                      </a:r>
                      <a:r>
                        <a:rPr lang="en-US" sz="1100" b="1" baseline="0" dirty="0">
                          <a:latin typeface="Arial" panose="020B0604020202020204" pitchFamily="34" charset="0"/>
                          <a:cs typeface="Arial" panose="020B0604020202020204" pitchFamily="34" charset="0"/>
                        </a:rPr>
                        <a:t> a scenario where a Circle of Support member identifies yellow light risk factors in a close friend and initiates the ACE process. </a:t>
                      </a:r>
                      <a:endParaRPr lang="en-US" sz="1100" b="1" dirty="0">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277000">
                <a:tc>
                  <a:txBody>
                    <a:bodyPr/>
                    <a:lstStyle/>
                    <a:p>
                      <a:pPr algn="ctr">
                        <a:spcBef>
                          <a:spcPts val="0"/>
                        </a:spcBef>
                        <a:spcAft>
                          <a:spcPts val="600"/>
                        </a:spcAft>
                      </a:pPr>
                      <a:endParaRPr lang="en-US" sz="1100" b="0" i="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walk through a possible scenario.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You notice that a close friend of yours has stopped engaging with friends and has been unresponsive to your phone calls and text messages. When they do reply, they give you short answers and/or make the excuse that they “have to go.“</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From your observations you have identified yellow light risk factors like withdrawing from social activities and isolating themselves so you decide to act on your responsibility of using ACE.</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Next time you initiate conversation with your friend, you make a pointed effort to ASK, “How are things going?”</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Your friend responds, “I don’t know. I’ve just got a lot going on right now.”</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Some people might stop there, while others may offer information more freely. Sometimes it may require you to ASK another question right off the bat, like, “What does ‘a lot’ mean?”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12-A</a:t>
            </a:r>
          </a:p>
        </p:txBody>
      </p:sp>
      <p:sp>
        <p:nvSpPr>
          <p:cNvPr id="14" name="Isosceles Triangle 13"/>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703FC4E1-6458-458A-BC34-9948A3E7930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3" name="TextBox 2">
            <a:extLst>
              <a:ext uri="{FF2B5EF4-FFF2-40B4-BE49-F238E27FC236}">
                <a16:creationId xmlns:a16="http://schemas.microsoft.com/office/drawing/2014/main" id="{D9D8A2D7-AE3A-7757-078E-BE236AA7EB7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037599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05066577"/>
              </p:ext>
            </p:extLst>
          </p:nvPr>
        </p:nvGraphicFramePr>
        <p:xfrm>
          <a:off x="211666" y="397250"/>
          <a:ext cx="4389120" cy="2867769"/>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88457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defTabSz="916093">
                        <a:defRPr/>
                      </a:pPr>
                      <a:r>
                        <a:rPr lang="en-US" sz="1100" i="0" dirty="0">
                          <a:solidFill>
                            <a:schemeClr val="tx1"/>
                          </a:solidFill>
                          <a:latin typeface="Arial" panose="020B0604020202020204" pitchFamily="34" charset="0"/>
                          <a:cs typeface="Arial" panose="020B0604020202020204" pitchFamily="34" charset="0"/>
                        </a:rPr>
                        <a:t>Describe how a Circle of Support member might demonstrate active listening in conversation with their friend,</a:t>
                      </a:r>
                      <a:r>
                        <a:rPr lang="en-US" sz="1100" i="0" baseline="0" dirty="0">
                          <a:solidFill>
                            <a:schemeClr val="tx1"/>
                          </a:solidFill>
                          <a:latin typeface="Arial" panose="020B0604020202020204" pitchFamily="34" charset="0"/>
                          <a:cs typeface="Arial" panose="020B0604020202020204" pitchFamily="34" charset="0"/>
                        </a:rPr>
                        <a:t> specifically Receiving and Acknowledging.</a:t>
                      </a:r>
                      <a:endParaRPr kumimoji="0" lang="en-US" sz="1100" b="0" i="0" u="none" strike="noStrike" kern="0" cap="none" spc="0" normalizeH="0" baseline="0" noProof="0" dirty="0">
                        <a:ln>
                          <a:noFill/>
                        </a:ln>
                        <a:solidFill>
                          <a:schemeClr val="tx1"/>
                        </a:solidFill>
                        <a:effectLst/>
                        <a:uLnTx/>
                        <a:uFillTx/>
                        <a:latin typeface="Garamond" pitchFamily="18" charset="0"/>
                        <a:ea typeface="+mn-ea"/>
                        <a:cs typeface="+mn-cs"/>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983199">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are</a:t>
                      </a:r>
                      <a:r>
                        <a:rPr lang="en-US" sz="1100" baseline="0" dirty="0">
                          <a:latin typeface="Arial" panose="020B0604020202020204" pitchFamily="34" charset="0"/>
                          <a:cs typeface="Arial" panose="020B0604020202020204" pitchFamily="34" charset="0"/>
                        </a:rPr>
                        <a:t> committed to actively listening to</a:t>
                      </a:r>
                      <a:r>
                        <a:rPr lang="en-US" sz="1100" dirty="0">
                          <a:latin typeface="Arial" panose="020B0604020202020204" pitchFamily="34" charset="0"/>
                          <a:cs typeface="Arial" panose="020B0604020202020204" pitchFamily="34" charset="0"/>
                        </a:rPr>
                        <a:t> your friend as they are talking.</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demonstrate you are </a:t>
                      </a:r>
                      <a:r>
                        <a:rPr lang="en-US" sz="1100" i="1" dirty="0">
                          <a:latin typeface="Arial" panose="020B0604020202020204" pitchFamily="34" charset="0"/>
                          <a:cs typeface="Arial" panose="020B0604020202020204" pitchFamily="34" charset="0"/>
                        </a:rPr>
                        <a:t>receiving</a:t>
                      </a:r>
                      <a:r>
                        <a:rPr lang="en-US" sz="1100" dirty="0">
                          <a:latin typeface="Arial" panose="020B0604020202020204" pitchFamily="34" charset="0"/>
                          <a:cs typeface="Arial" panose="020B0604020202020204" pitchFamily="34" charset="0"/>
                        </a:rPr>
                        <a:t> what is said by putting your phone away, making eye contact, and resisting the urge to offer quick solutions. </a:t>
                      </a:r>
                    </a:p>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a:t>
                      </a:r>
                      <a:r>
                        <a:rPr lang="en-US" sz="1100" i="1" dirty="0">
                          <a:latin typeface="Arial" panose="020B0604020202020204" pitchFamily="34" charset="0"/>
                          <a:cs typeface="Arial" panose="020B0604020202020204" pitchFamily="34" charset="0"/>
                        </a:rPr>
                        <a:t>acknowledge</a:t>
                      </a:r>
                      <a:r>
                        <a:rPr lang="en-US" sz="1100" dirty="0">
                          <a:latin typeface="Arial" panose="020B0604020202020204" pitchFamily="34" charset="0"/>
                          <a:cs typeface="Arial" panose="020B0604020202020204" pitchFamily="34" charset="0"/>
                        </a:rPr>
                        <a:t> what they are saying by nodding along and letting your facial expressions mirror the emotions and tone that your friend </a:t>
                      </a:r>
                      <a:r>
                        <a:rPr lang="en-US" sz="1100" baseline="0" dirty="0">
                          <a:latin typeface="Arial" panose="020B0604020202020204" pitchFamily="34" charset="0"/>
                          <a:cs typeface="Arial" panose="020B0604020202020204" pitchFamily="34" charset="0"/>
                        </a:rPr>
                        <a:t>is expressing.</a:t>
                      </a:r>
                    </a:p>
                    <a:p>
                      <a:pPr marL="0" lvl="0" indent="0">
                        <a:spcBef>
                          <a:spcPts val="600"/>
                        </a:spcBef>
                        <a:buFont typeface="Arial" panose="020B0604020202020204" pitchFamily="34" charset="0"/>
                        <a:buNone/>
                        <a:defRPr/>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12-B</a:t>
            </a:r>
          </a:p>
        </p:txBody>
      </p:sp>
      <p:sp>
        <p:nvSpPr>
          <p:cNvPr id="8" name="TextBox 7">
            <a:extLst>
              <a:ext uri="{FF2B5EF4-FFF2-40B4-BE49-F238E27FC236}">
                <a16:creationId xmlns:a16="http://schemas.microsoft.com/office/drawing/2014/main" id="{BF13D6D1-099F-459C-B415-99CBF6D22BF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2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F8153493-5161-3771-3834-17BBEA73C6F5}"/>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938870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601014019"/>
              </p:ext>
            </p:extLst>
          </p:nvPr>
        </p:nvGraphicFramePr>
        <p:xfrm>
          <a:off x="205429" y="3364653"/>
          <a:ext cx="4312722" cy="493339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7892">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Work through the vignette</a:t>
                      </a:r>
                      <a:r>
                        <a:rPr lang="en-US" sz="1100" b="1" baseline="0" dirty="0">
                          <a:solidFill>
                            <a:schemeClr val="tx1"/>
                          </a:solidFill>
                          <a:latin typeface="Arial" panose="020B0604020202020204" pitchFamily="34" charset="0"/>
                          <a:cs typeface="Arial" panose="020B0604020202020204" pitchFamily="34" charset="0"/>
                        </a:rPr>
                        <a:t> as a group to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how a Circle of Support member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could use Active Listening (RASA) to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2012">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Reveal the transcript that the friend has said in response to the question asked.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21415">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lvl="0" indent="-171450">
                        <a:spcBef>
                          <a:spcPts val="600"/>
                        </a:spcBef>
                        <a:buFont typeface="Arial" panose="020B0604020202020204" pitchFamily="34" charset="0"/>
                        <a:buChar char="•"/>
                        <a:defRPr/>
                      </a:pPr>
                      <a:r>
                        <a:rPr lang="en-US" sz="1100" dirty="0">
                          <a:latin typeface="Arial" panose="020B0604020202020204" pitchFamily="34" charset="0"/>
                          <a:cs typeface="Arial" panose="020B0604020202020204" pitchFamily="34" charset="0"/>
                        </a:rPr>
                        <a:t>Here is what your friend continues to share with you.</a:t>
                      </a:r>
                    </a:p>
                    <a:p>
                      <a:pPr marL="171450" indent="-171450">
                        <a:spcBef>
                          <a:spcPts val="600"/>
                        </a:spcBef>
                        <a:buFont typeface="Arial" panose="020B0604020202020204" pitchFamily="34" charset="0"/>
                        <a:buChar cha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lang="en-US" sz="1100" dirty="0">
                          <a:latin typeface="Arial" panose="020B0604020202020204" pitchFamily="34" charset="0"/>
                          <a:cs typeface="Arial" panose="020B0604020202020204" pitchFamily="34" charset="0"/>
                        </a:rPr>
                        <a:t>Things have just been really hard lately. A lot has fallen on my shoulders, and it’s been a bit overwhelming. Some days it’s just hard to face the day</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08285">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participants to practice their skill of asking open-ended questions to clarify your understanding or get more information.</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79892431"/>
                  </a:ext>
                </a:extLst>
              </a:tr>
              <a:tr h="181006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W</a:t>
                      </a:r>
                      <a:r>
                        <a:rPr lang="en-US" sz="1100" kern="0" dirty="0">
                          <a:solidFill>
                            <a:prstClr val="black"/>
                          </a:solidFill>
                          <a:latin typeface="Arial" panose="020B0604020202020204" pitchFamily="34" charset="0"/>
                          <a:cs typeface="Arial" panose="020B0604020202020204" pitchFamily="34" charset="0"/>
                        </a:rPr>
                        <a:t>hat is an example of an open-ended question that you might ask to clarify your understanding or to get more information</a:t>
                      </a:r>
                      <a:r>
                        <a:rPr kumimoji="0" lang="en-US" sz="11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0" indent="0">
                        <a:spcBef>
                          <a:spcPts val="600"/>
                        </a:spcBef>
                        <a:buFont typeface="Arial" panose="020B0604020202020204" pitchFamily="34" charset="0"/>
                        <a:buNone/>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Allow for responses</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dirty="0">
                          <a:latin typeface="Arial" panose="020B0604020202020204" pitchFamily="34" charset="0"/>
                          <a:cs typeface="Arial" panose="020B0604020202020204" pitchFamily="34" charset="0"/>
                        </a:rPr>
                        <a:t>[CLICK TO ADVANCE]</a:t>
                      </a:r>
                    </a:p>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 possible question you might ask is, </a:t>
                      </a:r>
                      <a:r>
                        <a:rPr lang="en-US" sz="1100" dirty="0">
                          <a:latin typeface="Arial" panose="020B0604020202020204" pitchFamily="34" charset="0"/>
                          <a:cs typeface="Arial" panose="020B0604020202020204" pitchFamily="34" charset="0"/>
                        </a:rPr>
                        <a:t>“What are some of the things that causing you to feel so overwhelmed?”</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6072063"/>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13-A</a:t>
            </a:r>
          </a:p>
        </p:txBody>
      </p:sp>
      <p:sp>
        <p:nvSpPr>
          <p:cNvPr id="13" name="Rectangle 12"/>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4" name="Isosceles Triangle 13"/>
          <p:cNvSpPr/>
          <p:nvPr/>
        </p:nvSpPr>
        <p:spPr>
          <a:xfrm rot="5400000">
            <a:off x="4335670" y="8893703"/>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E825C3D2-5189-4492-ABD5-9D8D2A96A6FA}"/>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FAC0C254-2D7C-AC0A-F159-C9244F59A24B}"/>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640216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83562685"/>
              </p:ext>
            </p:extLst>
          </p:nvPr>
        </p:nvGraphicFramePr>
        <p:xfrm>
          <a:off x="211666" y="397251"/>
          <a:ext cx="4389120" cy="7808737"/>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1267920">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Your friend responds, “We just had a baby last month and she’s not sleeping well at night, so neither am I. I’m enrolled in a college class and it’s a lot more work than I thought it was going to be. It’s really hard to concentrate on my homework and balance everything else too. I’m sucking at everything…even at being a friend.”</a:t>
                      </a:r>
                    </a:p>
                  </a:txBody>
                  <a:tcPr marL="99253" marR="99253" marT="96012" marB="960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2014306"/>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participants to practice their skill of summarizing.</a:t>
                      </a:r>
                      <a:endParaRPr kumimoji="0" lang="en-US" sz="11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1810062">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How might you summarize what has just been shared with you?</a:t>
                      </a:r>
                    </a:p>
                    <a:p>
                      <a:pPr marL="0" indent="0">
                        <a:spcBef>
                          <a:spcPts val="600"/>
                        </a:spcBef>
                        <a:buFont typeface="Arial" panose="020B0604020202020204" pitchFamily="34" charset="0"/>
                        <a:buNone/>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Allow for responses. Possible examples include</a:t>
                      </a:r>
                    </a:p>
                    <a:p>
                      <a:pPr marL="457200" indent="-117475">
                        <a:spcBef>
                          <a:spcPts val="600"/>
                        </a:spcBef>
                        <a:buFontTx/>
                        <a:buChar cha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 the increased responsibilities at home and the class you’re taking has added a lot of stress.”</a:t>
                      </a:r>
                    </a:p>
                    <a:p>
                      <a:pPr marL="457200" indent="-117475">
                        <a:spcBef>
                          <a:spcPts val="600"/>
                        </a:spcBef>
                        <a:buFontTx/>
                        <a:buChar cha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I hear you saying is that you really do have a lot of things going on right now with the baby, not sleeping, and having an extra workload.”]</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51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4.</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how a person might continue the ACE process by transitioning to the Escort step.</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317853785"/>
                  </a:ext>
                </a:extLst>
              </a:tr>
              <a:tr h="1648921">
                <a:tc>
                  <a:txBody>
                    <a:bodyPr/>
                    <a:lstStyle/>
                    <a:p>
                      <a:pPr algn="l">
                        <a:spcBef>
                          <a:spcPts val="0"/>
                        </a:spcBef>
                        <a:spcAft>
                          <a:spcPts val="600"/>
                        </a:spcAft>
                      </a:pPr>
                      <a:endParaRPr lang="en-US" sz="1100" b="1" i="0"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dirty="0">
                          <a:latin typeface="Arial" panose="020B0604020202020204" pitchFamily="34" charset="0"/>
                          <a:cs typeface="Arial" panose="020B0604020202020204" pitchFamily="34" charset="0"/>
                        </a:rPr>
                        <a:t>Based on the information you receive during the conversation, you might move to the Escort step of the ACE process.</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kern="0" baseline="0" dirty="0">
                          <a:latin typeface="Arial" panose="020B0604020202020204" pitchFamily="34" charset="0"/>
                          <a:cs typeface="Arial" panose="020B0604020202020204" pitchFamily="34" charset="0"/>
                        </a:rPr>
                        <a:t>For example, you might transition from actively listening to having a discussion about possible solutions, such as trying out specific strategies or resources. It is important that you give your friend the opportunity to share fully before offering solutions (e.g., helping resources).</a:t>
                      </a:r>
                      <a:endParaRPr lang="en-US" sz="1100" kern="0" dirty="0">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r h="450160">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5.</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740686996"/>
                  </a:ext>
                </a:extLst>
              </a:tr>
              <a:tr h="1558228">
                <a:tc>
                  <a:txBody>
                    <a:bodyPr/>
                    <a:lstStyle/>
                    <a:p>
                      <a:pPr algn="l">
                        <a:spcBef>
                          <a:spcPts val="0"/>
                        </a:spcBef>
                        <a:spcAft>
                          <a:spcPts val="600"/>
                        </a:spcAft>
                      </a:pPr>
                      <a:endParaRPr lang="en-US" sz="1100" b="1" i="0"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you have had the opportunity to practice actively listening with a partner and as a group, the goal is to put it into practice in real life.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Active listening is something that seems simple and easy, but it takes effort.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Because it is an active process, it also requires you to have the motivation.</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5471991"/>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13-B</a:t>
            </a:r>
          </a:p>
        </p:txBody>
      </p:sp>
      <p:sp>
        <p:nvSpPr>
          <p:cNvPr id="8" name="TextBox 7">
            <a:extLst>
              <a:ext uri="{FF2B5EF4-FFF2-40B4-BE49-F238E27FC236}">
                <a16:creationId xmlns:a16="http://schemas.microsoft.com/office/drawing/2014/main" id="{6D579957-0575-4F01-93D2-3104164B64BA}"/>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E45E217A-AF15-C448-0ADE-33F671CB1CAC}"/>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84758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77906514"/>
              </p:ext>
            </p:extLst>
          </p:nvPr>
        </p:nvGraphicFramePr>
        <p:xfrm>
          <a:off x="227146" y="3421669"/>
          <a:ext cx="4312722" cy="525085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9727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Encourage participants to draw</a:t>
                      </a:r>
                      <a:r>
                        <a:rPr lang="en-US" sz="1100" b="1" baseline="0" dirty="0">
                          <a:solidFill>
                            <a:schemeClr val="tx1"/>
                          </a:solidFill>
                          <a:latin typeface="Arial" panose="020B0604020202020204" pitchFamily="34" charset="0"/>
                          <a:cs typeface="Arial" panose="020B0604020202020204" pitchFamily="34" charset="0"/>
                        </a:rPr>
                        <a:t> on their values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or the Army Values to direct active listening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behavior especially in more challenging situations.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595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Ask participants how they could draw on their values or the Army Values to motivate them to engage in active listening as it pertains to suicide prevention and intervention.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2599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In the ACE Base module, we established that our values drive our behavior.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a:t>
                      </a:r>
                      <a:r>
                        <a:rPr lang="en-US" sz="110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could your personal or family values or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Army Values help motivate you to engage in active listening and the RASA fundamentals as it pertains to suicide prevention and intervention? </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Allow for responses. Possible examples may include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Respect: make eye contact, give someone full attention, acknowledge what is said (Receive &amp; Acknowledge)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Personal Courage: sometimes summarizing what was said or asking questions to get more information can feel awkward or uncomfortable (Ask &amp; Summarize)</a:t>
                      </a:r>
                    </a:p>
                    <a:p>
                      <a:pPr marL="457200" marR="0" lvl="0" indent="-165100" algn="l" defTabSz="914400" rtl="0" eaLnBrk="1" fontAlgn="base" latinLnBrk="0" hangingPunct="1">
                        <a:lnSpc>
                          <a:spcPct val="100000"/>
                        </a:lnSpc>
                        <a:spcBef>
                          <a:spcPct val="0"/>
                        </a:spcBef>
                        <a:spcAft>
                          <a:spcPts val="600"/>
                        </a:spcAft>
                        <a:buClrTx/>
                        <a:buSzTx/>
                        <a:buFontTx/>
                        <a:buChar char="-"/>
                        <a:tabLst/>
                        <a:defRPr/>
                      </a:pP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Loyalty: putting forth the effort and energy even when you don’t feel like it or don’t like the person (Receive &amp; Acknowledge).]</a:t>
                      </a:r>
                      <a:endPar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14-A</a:t>
            </a:r>
          </a:p>
        </p:txBody>
      </p:sp>
      <p:sp>
        <p:nvSpPr>
          <p:cNvPr id="9" name="Rectangle 8"/>
          <p:cNvSpPr/>
          <p:nvPr/>
        </p:nvSpPr>
        <p:spPr>
          <a:xfrm>
            <a:off x="3858483" y="3503227"/>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3" name="Isosceles Triangle 12"/>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4541F77A-96AB-4933-8AB5-500ED430E6E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5FFF831E-21BB-21FD-9A36-22B7F0BB8B5F}"/>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860807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15317683"/>
              </p:ext>
            </p:extLst>
          </p:nvPr>
        </p:nvGraphicFramePr>
        <p:xfrm>
          <a:off x="211666" y="397251"/>
          <a:ext cx="4389120" cy="2965793"/>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730760">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Encourage participants to draw</a:t>
                      </a:r>
                      <a:r>
                        <a:rPr lang="en-US" sz="1100" b="1" baseline="0" dirty="0">
                          <a:solidFill>
                            <a:schemeClr val="tx1"/>
                          </a:solidFill>
                          <a:latin typeface="Arial" panose="020B0604020202020204" pitchFamily="34" charset="0"/>
                          <a:cs typeface="Arial" panose="020B0604020202020204" pitchFamily="34" charset="0"/>
                        </a:rPr>
                        <a:t> on their values and the Army Values to direct active listening behavior especially in more challenging situations.</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09294479"/>
                  </a:ext>
                </a:extLst>
              </a:tr>
              <a:tr h="2235033">
                <a:tc>
                  <a:txBody>
                    <a:bodyPr/>
                    <a:lstStyle/>
                    <a:p>
                      <a:pPr>
                        <a:spcBef>
                          <a:spcPts val="0"/>
                        </a:spcBef>
                        <a:spcAft>
                          <a:spcPts val="600"/>
                        </a:spcAft>
                      </a:pPr>
                      <a:endParaRPr lang="en-US" sz="1100" b="0" baseline="0" dirty="0">
                        <a:solidFill>
                          <a:schemeClr val="tx1"/>
                        </a:solidFill>
                        <a:latin typeface="Arial" panose="020B0604020202020204" pitchFamily="34" charset="0"/>
                        <a:cs typeface="Arial" panose="020B0604020202020204" pitchFamily="34" charset="0"/>
                      </a:endParaRPr>
                    </a:p>
                    <a:p>
                      <a:pPr>
                        <a:spcBef>
                          <a:spcPts val="0"/>
                        </a:spcBef>
                        <a:spcAft>
                          <a:spcPts val="600"/>
                        </a:spcAft>
                      </a:pPr>
                      <a:endParaRPr lang="en-US" sz="1100" b="0"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Listening and responding to a fun fact in a low-stress environment like this training session was likely easy and fun.</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There will be times when the situation seems difficult or uncomfortable, when stress is higher, and when the stakes are greater.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During these more challenging times you have your values and the Army Values to draw upon for motivation to engage in active listening and in the ACE process. </a:t>
                      </a:r>
                    </a:p>
                    <a:p>
                      <a:pPr marL="0" lvl="0" indent="0">
                        <a:spcBef>
                          <a:spcPts val="600"/>
                        </a:spcBef>
                        <a:buFont typeface="Arial" panose="020B0604020202020204" pitchFamily="34" charset="0"/>
                        <a:buNone/>
                        <a:defRPr/>
                      </a:pP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14-B</a:t>
            </a:r>
          </a:p>
        </p:txBody>
      </p:sp>
      <p:sp>
        <p:nvSpPr>
          <p:cNvPr id="8" name="TextBox 7">
            <a:extLst>
              <a:ext uri="{FF2B5EF4-FFF2-40B4-BE49-F238E27FC236}">
                <a16:creationId xmlns:a16="http://schemas.microsoft.com/office/drawing/2014/main" id="{FA4B7204-A02B-4F9C-B38B-7B9D91E1E60D}"/>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 name="TextBox 3">
            <a:extLst>
              <a:ext uri="{FF2B5EF4-FFF2-40B4-BE49-F238E27FC236}">
                <a16:creationId xmlns:a16="http://schemas.microsoft.com/office/drawing/2014/main" id="{78F1CD55-127E-4CEF-9A1B-EE663FD3BEFD}"/>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20052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ii-A</a:t>
            </a:r>
          </a:p>
        </p:txBody>
      </p:sp>
      <p:sp>
        <p:nvSpPr>
          <p:cNvPr id="2" name="TextBox 1">
            <a:extLst>
              <a:ext uri="{FF2B5EF4-FFF2-40B4-BE49-F238E27FC236}">
                <a16:creationId xmlns:a16="http://schemas.microsoft.com/office/drawing/2014/main" id="{89EFE8C3-463D-40A3-0843-31C091ACBF88}"/>
              </a:ext>
            </a:extLst>
          </p:cNvPr>
          <p:cNvSpPr txBox="1"/>
          <p:nvPr/>
        </p:nvSpPr>
        <p:spPr>
          <a:xfrm>
            <a:off x="912490" y="1400140"/>
            <a:ext cx="5889232" cy="6929321"/>
          </a:xfrm>
          <a:prstGeom prst="rect">
            <a:avLst/>
          </a:prstGeom>
          <a:noFill/>
        </p:spPr>
        <p:txBody>
          <a:bodyPr wrap="square" lIns="95747" tIns="47873" rIns="95747" bIns="47873">
            <a:spAutoFit/>
          </a:bodyPr>
          <a:lstStyle/>
          <a:p>
            <a:r>
              <a:rPr lang="en-US" sz="1200" b="1" u="sng" dirty="0">
                <a:latin typeface="Arial 12"/>
              </a:rPr>
              <a:t>Cohesive efforts</a:t>
            </a:r>
            <a:r>
              <a:rPr lang="en-US" sz="1200" b="1" dirty="0">
                <a:latin typeface="Arial 12"/>
              </a:rPr>
              <a:t>:</a:t>
            </a:r>
            <a:r>
              <a:rPr lang="en-US" sz="1200" dirty="0">
                <a:latin typeface="Arial 12"/>
              </a:rPr>
              <a:t> This ACE module resembles the content and format of the ACE Base module for Soldiers but has been tailored for members of a Soldier’s Circle of Support (e.g., spouse, significant other, parent(s), siblings, extended family, friends, mentors). It is strongly recommended that this training be offered around the same time frame that their Soldiers receive the ACE Unit Training. According to </a:t>
            </a:r>
            <a:r>
              <a:rPr lang="en-US" sz="1200" dirty="0">
                <a:latin typeface="Arial" panose="020B0604020202020204" pitchFamily="34" charset="0"/>
                <a:cs typeface="Arial" panose="020B0604020202020204" pitchFamily="34" charset="0"/>
              </a:rPr>
              <a:t>AR 600-63</a:t>
            </a:r>
            <a:r>
              <a:rPr lang="en-US" sz="1200" dirty="0">
                <a:latin typeface="Arial 12"/>
              </a:rPr>
              <a:t>, ACE suicide prevention and intervention training must be offered to Circle of Support members on an annual basis. </a:t>
            </a:r>
          </a:p>
          <a:p>
            <a:endParaRPr lang="en-US" sz="1200" dirty="0">
              <a:latin typeface="Arial 12"/>
            </a:endParaRPr>
          </a:p>
          <a:p>
            <a:r>
              <a:rPr lang="en-US" sz="1200" dirty="0">
                <a:latin typeface="Arial 12"/>
              </a:rPr>
              <a:t>A majority of the examples, discussions, and activities are focused on how a Circle of Support member might apply ACE concepts with their Soldier. The Soldier-focused examples are not to discount the importance of other people (e.g., family members, friends) or relationships that participants have with others; instead, it is done intentionally to keep the training focused on similar learning concepts. Also, it is the most universally relevant focus given every participant attending is there due to having vested interest in a Soldier. </a:t>
            </a:r>
          </a:p>
          <a:p>
            <a:pPr>
              <a:spcBef>
                <a:spcPts val="0"/>
              </a:spcBef>
            </a:pPr>
            <a:endParaRPr lang="en-US" sz="1200" dirty="0">
              <a:latin typeface="Arial 12"/>
            </a:endParaRPr>
          </a:p>
          <a:p>
            <a:r>
              <a:rPr lang="en-US" sz="1200" b="1" u="sng" dirty="0">
                <a:latin typeface="Arial" panose="020B0604020202020204" pitchFamily="34" charset="0"/>
                <a:cs typeface="Arial" panose="020B0604020202020204" pitchFamily="34" charset="0"/>
              </a:rPr>
              <a:t>Facilitated discussion and engagement</a:t>
            </a:r>
            <a:r>
              <a:rPr lang="en-US" sz="1200" b="1"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This training is designed to be facilitated by a single instructor and delivered in an interactive, discussion-based format (rather than conventional lecture or didactic format). Because this module utilizes group interaction, it is highly recommended that it be led by an instructor who is able and willing to elicit participant engagement through facilitating meaningful discussions and practical exercises. </a:t>
            </a:r>
            <a:r>
              <a:rPr lang="en-US" sz="1200" dirty="0">
                <a:latin typeface="Arial 12"/>
              </a:rPr>
              <a:t>The practical exercises are essential in allowing participants the opportunity to try out the </a:t>
            </a:r>
            <a:r>
              <a:rPr lang="en-US" sz="1200" dirty="0">
                <a:latin typeface="Arial" panose="020B0604020202020204" pitchFamily="34" charset="0"/>
                <a:cs typeface="Arial" panose="020B0604020202020204" pitchFamily="34" charset="0"/>
              </a:rPr>
              <a:t>Ask, Care, Escort process </a:t>
            </a:r>
            <a:r>
              <a:rPr lang="en-US" sz="1200" dirty="0">
                <a:latin typeface="Arial 12"/>
              </a:rPr>
              <a:t>strategies in a safe, non-threatening environment and develop competence and confidence to use the strategies in real-life scenarios.</a:t>
            </a:r>
            <a:r>
              <a:rPr lang="en-US" sz="1200" dirty="0">
                <a:latin typeface="Arial" panose="020B0604020202020204" pitchFamily="34" charset="0"/>
                <a:cs typeface="Arial" panose="020B0604020202020204" pitchFamily="34" charset="0"/>
              </a:rPr>
              <a:t> </a:t>
            </a:r>
          </a:p>
          <a:p>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Delivered in-person to small groups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training for Circle of Support is intended to be delivered in person and it is highly recommended that this training be conducted with small groups (fewer than 40). In-person training allows for optimal engagement and also fosters relationship building amidst the participants. For example, </a:t>
            </a:r>
            <a:r>
              <a:rPr lang="en-US" sz="1200" dirty="0">
                <a:latin typeface="Arial 12"/>
              </a:rPr>
              <a:t>new friendships and support networks may be established among those attending this class. There may be circumstances that warrant a virtual training option, however, in order to be realistic and inclusive to all Circle of Support members who wish to participate (e.g., Circle of Support members being geographically scattered, child-care constraints, work schedules). Trainers and command teams are advised to use their discretion to determine the best mode of delivery without compromising its value.</a:t>
            </a:r>
          </a:p>
        </p:txBody>
      </p:sp>
      <p:sp>
        <p:nvSpPr>
          <p:cNvPr id="3" name="Rectangle 2">
            <a:extLst>
              <a:ext uri="{FF2B5EF4-FFF2-40B4-BE49-F238E27FC236}">
                <a16:creationId xmlns:a16="http://schemas.microsoft.com/office/drawing/2014/main" id="{7B0C200A-C1C4-7229-960D-8F7F0BBE771A}"/>
              </a:ext>
            </a:extLst>
          </p:cNvPr>
          <p:cNvSpPr/>
          <p:nvPr/>
        </p:nvSpPr>
        <p:spPr>
          <a:xfrm>
            <a:off x="912491" y="781086"/>
            <a:ext cx="5889232" cy="380578"/>
          </a:xfrm>
          <a:prstGeom prst="rect">
            <a:avLst/>
          </a:prstGeom>
          <a:solidFill>
            <a:srgbClr val="FFCC00"/>
          </a:solidFill>
          <a:ln w="25400" cap="flat" cmpd="sng" algn="ctr">
            <a:solidFill>
              <a:srgbClr val="00956F"/>
            </a:solidFill>
            <a:prstDash val="solid"/>
            <a:miter lim="800000"/>
          </a:ln>
          <a:effectLst/>
        </p:spPr>
        <p:txBody>
          <a:bodyPr lIns="100236" tIns="50117" rIns="100236" bIns="50117" rtlCol="0" anchor="ctr"/>
          <a:lstStyle/>
          <a:p>
            <a:pPr algn="ctr" defTabSz="1002565" fontAlgn="base">
              <a:spcBef>
                <a:spcPct val="0"/>
              </a:spcBef>
              <a:spcAft>
                <a:spcPct val="0"/>
              </a:spcAft>
              <a:defRPr/>
            </a:pPr>
            <a:r>
              <a:rPr lang="en-US" sz="1400" b="1" kern="0" dirty="0">
                <a:solidFill>
                  <a:prstClr val="black"/>
                </a:solidFill>
                <a:latin typeface="Arial" panose="020B0604020202020204" pitchFamily="34" charset="0"/>
                <a:ea typeface="Verdana" panose="020B0604030504040204" pitchFamily="34" charset="0"/>
                <a:cs typeface="Arial" panose="020B0604020202020204" pitchFamily="34" charset="0"/>
              </a:rPr>
              <a:t>Intent</a:t>
            </a:r>
          </a:p>
        </p:txBody>
      </p:sp>
      <p:sp>
        <p:nvSpPr>
          <p:cNvPr id="5" name="TextBox 4">
            <a:extLst>
              <a:ext uri="{FF2B5EF4-FFF2-40B4-BE49-F238E27FC236}">
                <a16:creationId xmlns:a16="http://schemas.microsoft.com/office/drawing/2014/main" id="{577E91B3-064B-21D6-9DC1-AC55512D9A94}"/>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41567432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436726667"/>
              </p:ext>
            </p:extLst>
          </p:nvPr>
        </p:nvGraphicFramePr>
        <p:xfrm>
          <a:off x="270934" y="3364653"/>
          <a:ext cx="4312722" cy="449793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the</a:t>
                      </a:r>
                      <a:r>
                        <a:rPr lang="en-US" sz="1100" b="1" baseline="0" dirty="0">
                          <a:solidFill>
                            <a:schemeClr val="tx1"/>
                          </a:solidFill>
                          <a:latin typeface="Arial" panose="020B0604020202020204" pitchFamily="34" charset="0"/>
                          <a:cs typeface="Arial" panose="020B0604020202020204" pitchFamily="34" charset="0"/>
                        </a:rPr>
                        <a:t> connection between active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listening and suicide prevention.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Discuss the</a:t>
                      </a:r>
                      <a:r>
                        <a:rPr lang="en-US" sz="1100" b="1" baseline="0" dirty="0">
                          <a:solidFill>
                            <a:schemeClr val="tx1"/>
                          </a:solidFill>
                          <a:latin typeface="Arial" panose="020B0604020202020204" pitchFamily="34" charset="0"/>
                          <a:cs typeface="Arial" panose="020B0604020202020204" pitchFamily="34" charset="0"/>
                        </a:rPr>
                        <a:t> connection between active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listening and suicide prevention and intervention.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3261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 have spent considerable time deepening our understanding of suicide prevention and active listening, it is worth the time to put it all together and clearly connect the dots.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can active listening be an effective tool to lower the risk of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Active </a:t>
                      </a:r>
                      <a:r>
                        <a:rPr lang="en-US" sz="1100" b="0" baseline="0" dirty="0">
                          <a:solidFill>
                            <a:schemeClr val="tx1"/>
                          </a:solidFill>
                          <a:latin typeface="Arial" panose="020B0604020202020204" pitchFamily="34" charset="0"/>
                          <a:cs typeface="Arial" panose="020B0604020202020204" pitchFamily="34" charset="0"/>
                        </a:rPr>
                        <a:t>listening is a tool to effectively engage in the ACE process. The skill involves ASKing critical questions, showing you CARE, and gathering information that is important to ESCORT the person to the best resources.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Furthermore, active listening helps to build relationships, allowing you to detect problems earlier, reducing the risk for adverse outcomes, thereby contributing to suicide prevention.</a:t>
                      </a: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2226"/>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0" name="Rectangle 9"/>
          <p:cNvSpPr/>
          <p:nvPr/>
        </p:nvSpPr>
        <p:spPr>
          <a:xfrm>
            <a:off x="4072063" y="3455855"/>
            <a:ext cx="511593" cy="327513"/>
          </a:xfrm>
          <a:prstGeom prst="rect">
            <a:avLst/>
          </a:prstGeom>
        </p:spPr>
        <p:txBody>
          <a:bodyPr wrap="squar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Isosceles Triangle 11"/>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13BB9F30-BF04-486B-8473-12D9F8F7028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200" kern="0" dirty="0">
              <a:solidFill>
                <a:prstClr val="black"/>
              </a:solidFill>
              <a:latin typeface="Arial" panose="020B0604020202020204" pitchFamily="34" charset="0"/>
              <a:cs typeface="Arial" panose="020B060402020202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1DA725BE-314C-7C2D-F8B4-E0158F1F32C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012874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00756564"/>
              </p:ext>
            </p:extLst>
          </p:nvPr>
        </p:nvGraphicFramePr>
        <p:xfrm>
          <a:off x="211666" y="397251"/>
          <a:ext cx="4389120" cy="6119425"/>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44149">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image to demonstrate the logical connection between active listening and suicide prevention.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64391519"/>
                  </a:ext>
                </a:extLst>
              </a:tr>
              <a:tr h="2597046">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1" i="1" kern="0" dirty="0">
                          <a:solidFill>
                            <a:prstClr val="black"/>
                          </a:solidFill>
                          <a:latin typeface="Arial" panose="020B0604020202020204" pitchFamily="34" charset="0"/>
                          <a:cs typeface="Arial" panose="020B0604020202020204" pitchFamily="34" charset="0"/>
                        </a:rPr>
                        <a:t>[CLICK TO ADVANCE]</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prstClr val="black"/>
                          </a:solidFill>
                          <a:latin typeface="Arial" panose="020B0604020202020204" pitchFamily="34" charset="0"/>
                          <a:cs typeface="Arial" panose="020B0604020202020204" pitchFamily="34" charset="0"/>
                        </a:rPr>
                        <a:t>Throughout this module,</a:t>
                      </a:r>
                      <a:r>
                        <a:rPr lang="en-US" sz="1100" b="0" kern="0" baseline="0" dirty="0">
                          <a:solidFill>
                            <a:prstClr val="black"/>
                          </a:solidFill>
                          <a:latin typeface="Arial" panose="020B0604020202020204" pitchFamily="34" charset="0"/>
                          <a:cs typeface="Arial" panose="020B0604020202020204" pitchFamily="34" charset="0"/>
                        </a:rPr>
                        <a:t> </a:t>
                      </a:r>
                      <a:r>
                        <a:rPr lang="en-US" sz="1100" b="0" kern="0" baseline="0" dirty="0">
                          <a:solidFill>
                            <a:schemeClr val="tx1"/>
                          </a:solidFill>
                          <a:latin typeface="Arial" panose="020B0604020202020204" pitchFamily="34" charset="0"/>
                          <a:cs typeface="Arial" panose="020B0604020202020204" pitchFamily="34" charset="0"/>
                        </a:rPr>
                        <a:t>we have</a:t>
                      </a:r>
                      <a:r>
                        <a:rPr lang="en-US" sz="1100" b="0" kern="0" dirty="0">
                          <a:solidFill>
                            <a:schemeClr val="tx1"/>
                          </a:solidFill>
                          <a:latin typeface="Arial" panose="020B0604020202020204" pitchFamily="34" charset="0"/>
                          <a:cs typeface="Arial" panose="020B0604020202020204" pitchFamily="34" charset="0"/>
                        </a:rPr>
                        <a:t> demonstrated that engaging in active</a:t>
                      </a:r>
                      <a:r>
                        <a:rPr lang="en-US" sz="1100" b="0" kern="0" baseline="0" dirty="0">
                          <a:solidFill>
                            <a:schemeClr val="tx1"/>
                          </a:solidFill>
                          <a:latin typeface="Arial" panose="020B0604020202020204" pitchFamily="34" charset="0"/>
                          <a:cs typeface="Arial" panose="020B0604020202020204" pitchFamily="34" charset="0"/>
                        </a:rPr>
                        <a:t> listening can </a:t>
                      </a:r>
                      <a:r>
                        <a:rPr lang="en-US" sz="1100" b="0" kern="0" dirty="0">
                          <a:solidFill>
                            <a:schemeClr val="tx1"/>
                          </a:solidFill>
                          <a:latin typeface="Arial" panose="020B0604020202020204" pitchFamily="34" charset="0"/>
                          <a:cs typeface="Arial" panose="020B0604020202020204" pitchFamily="34" charset="0"/>
                        </a:rPr>
                        <a:t>promote trust.</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schemeClr val="tx1"/>
                          </a:solidFill>
                          <a:latin typeface="Arial" panose="020B0604020202020204" pitchFamily="34" charset="0"/>
                          <a:cs typeface="Arial" panose="020B0604020202020204" pitchFamily="34" charset="0"/>
                        </a:rPr>
                        <a:t>When trust exists within a relationship or a family, this trust will naturally help to improve cohesion.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dirty="0">
                          <a:solidFill>
                            <a:schemeClr val="tx1"/>
                          </a:solidFill>
                          <a:latin typeface="Arial" panose="020B0604020202020204" pitchFamily="34" charset="0"/>
                          <a:cs typeface="Arial" panose="020B0604020202020204" pitchFamily="34" charset="0"/>
                        </a:rPr>
                        <a:t>Studies have shown that cohesion</a:t>
                      </a:r>
                      <a:r>
                        <a:rPr lang="en-US" sz="1100" b="0" kern="0" baseline="0" dirty="0">
                          <a:solidFill>
                            <a:schemeClr val="tx1"/>
                          </a:solidFill>
                          <a:latin typeface="Arial" panose="020B0604020202020204" pitchFamily="34" charset="0"/>
                          <a:cs typeface="Arial" panose="020B0604020202020204" pitchFamily="34" charset="0"/>
                        </a:rPr>
                        <a:t> within a unit relates to an increase in help-seeking behavior in the unit.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kern="0" baseline="0" dirty="0">
                          <a:solidFill>
                            <a:schemeClr val="tx1"/>
                          </a:solidFill>
                          <a:latin typeface="Arial" panose="020B0604020202020204" pitchFamily="34" charset="0"/>
                          <a:cs typeface="Arial" panose="020B0604020202020204" pitchFamily="34" charset="0"/>
                        </a:rPr>
                        <a:t>It would seem to follow suit, then, that cohesion within a Circle of Support would help to increase help-seeking behavior too.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Furthermore, having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strong relationships that involve trust and cohesion enhances the ability of a person to successfully Ask, Care, Escort and take action, all crucial steps in the ACE process. </a:t>
                      </a:r>
                    </a:p>
                    <a:p>
                      <a:pPr marL="171450" marR="0" lvl="0" indent="-171450" algn="l" defTabSz="91609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baseline="0" dirty="0">
                          <a:solidFill>
                            <a:schemeClr val="tx1"/>
                          </a:solidFill>
                          <a:latin typeface="Arial" panose="020B0604020202020204" pitchFamily="34" charset="0"/>
                          <a:cs typeface="Arial" panose="020B0604020202020204" pitchFamily="34" charset="0"/>
                        </a:rPr>
                        <a:t>By increasing your active listening abilities, you are increasing your ability to positively affect the suicide prevention and intervention efforts within your Circle of Support and within the Army as a whole, and help to lower the risk of suicide.</a:t>
                      </a:r>
                    </a:p>
                    <a:p>
                      <a:pPr marL="0" marR="0" lvl="0" indent="0" algn="l" defTabSz="916093"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100" b="0" i="1" kern="0" dirty="0">
                          <a:solidFill>
                            <a:schemeClr val="tx1"/>
                          </a:solidFill>
                          <a:latin typeface="Arial" panose="020B0604020202020204" pitchFamily="34" charset="0"/>
                          <a:cs typeface="Arial" panose="020B0604020202020204" pitchFamily="34" charset="0"/>
                        </a:rPr>
                        <a:t>[</a:t>
                      </a:r>
                      <a:r>
                        <a:rPr lang="en-US" sz="1100" b="1" i="1" kern="0" dirty="0">
                          <a:solidFill>
                            <a:schemeClr val="tx1"/>
                          </a:solidFill>
                          <a:latin typeface="Arial" panose="020B0604020202020204" pitchFamily="34" charset="0"/>
                          <a:cs typeface="Arial" panose="020B0604020202020204" pitchFamily="34" charset="0"/>
                        </a:rPr>
                        <a:t>NOTE:</a:t>
                      </a:r>
                      <a:r>
                        <a:rPr lang="en-US" sz="1100" b="0" i="1" kern="0" dirty="0">
                          <a:solidFill>
                            <a:schemeClr val="tx1"/>
                          </a:solidFill>
                          <a:latin typeface="Arial" panose="020B0604020202020204" pitchFamily="34" charset="0"/>
                          <a:cs typeface="Arial" panose="020B0604020202020204" pitchFamily="34" charset="0"/>
                        </a:rPr>
                        <a:t> The diagram on the slide simply demonstrates the basic logic that if A leads to B and B leads to C then A can impact C.]</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r h="409580">
                <a:tc>
                  <a:txBody>
                    <a:bodyPr/>
                    <a:lstStyle/>
                    <a:p>
                      <a:pPr algn="ctr">
                        <a:spcBef>
                          <a:spcPts val="0"/>
                        </a:spcBef>
                        <a:spcAft>
                          <a:spcPts val="600"/>
                        </a:spcAft>
                      </a:pPr>
                      <a:r>
                        <a:rPr lang="en-US" sz="1100" b="1" baseline="0" dirty="0">
                          <a:solidFill>
                            <a:schemeClr val="tx1"/>
                          </a:solidFill>
                          <a:latin typeface="Arial" panose="020B0604020202020204" pitchFamily="34" charset="0"/>
                          <a:cs typeface="Arial" panose="020B0604020202020204" pitchFamily="34" charset="0"/>
                        </a:rPr>
                        <a:t>3.</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874119798"/>
                  </a:ext>
                </a:extLst>
              </a:tr>
              <a:tr h="655340">
                <a:tc>
                  <a:txBody>
                    <a:bodyPr/>
                    <a:lstStyle/>
                    <a:p>
                      <a:pPr>
                        <a:spcBef>
                          <a:spcPts val="0"/>
                        </a:spcBef>
                        <a:spcAft>
                          <a:spcPts val="600"/>
                        </a:spcAft>
                      </a:pPr>
                      <a:endParaRPr lang="en-US" sz="1100" b="1" baseline="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Now that we’ve covered active listening, let’s talk about your next steps.</a:t>
                      </a: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1845145"/>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15-B</a:t>
            </a:r>
          </a:p>
        </p:txBody>
      </p:sp>
      <p:sp>
        <p:nvSpPr>
          <p:cNvPr id="8" name="TextBox 7">
            <a:extLst>
              <a:ext uri="{FF2B5EF4-FFF2-40B4-BE49-F238E27FC236}">
                <a16:creationId xmlns:a16="http://schemas.microsoft.com/office/drawing/2014/main" id="{5825472E-A84F-433C-B6F1-833DC033703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08030F2-12B0-1C3B-51BE-04127A0831AA}"/>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511323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120142493"/>
              </p:ext>
            </p:extLst>
          </p:nvPr>
        </p:nvGraphicFramePr>
        <p:xfrm>
          <a:off x="270934" y="3364653"/>
          <a:ext cx="4312722" cy="5812761"/>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participants to consider their next steps in implementing what they’ve gained from today’s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training and encourage them to talk about suicide prevention with others.</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77361">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participants to identify one thing to implement from today’s training in the next week or two that can help lower the risk of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33261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in today’s training.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what we’ve covered today, what is one thing you plan to do within the next week or two that can help lower the risk of suicide with those in your Circle of Support?</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participants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identify a specific person in my Circle of Support and check in to see how they are doing</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 on one of my personal values when tempted to avoid uncomfortable conversations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invite a friend or family member over for dinner</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make an effort to ask more open-ended questions to improve active listening skills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remind myself to just listen (receive and acknowledge) when others are sharing their problems with me rather than being quick to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offer solutions or ways to fix the situation.]</a:t>
                      </a:r>
                    </a:p>
                  </a:txBody>
                  <a:tcPr marL="93050" marR="93050" marT="92964" marB="9296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2226"/>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16-A</a:t>
            </a:r>
          </a:p>
        </p:txBody>
      </p:sp>
      <p:sp>
        <p:nvSpPr>
          <p:cNvPr id="10" name="Rectangle 9"/>
          <p:cNvSpPr/>
          <p:nvPr/>
        </p:nvSpPr>
        <p:spPr>
          <a:xfrm>
            <a:off x="4072063" y="3455855"/>
            <a:ext cx="511593" cy="327513"/>
          </a:xfrm>
          <a:prstGeom prst="rect">
            <a:avLst/>
          </a:prstGeom>
        </p:spPr>
        <p:txBody>
          <a:bodyPr wrap="squar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Isosceles Triangle 11"/>
          <p:cNvSpPr/>
          <p:nvPr/>
        </p:nvSpPr>
        <p:spPr>
          <a:xfrm rot="5400000">
            <a:off x="4335670" y="8891000"/>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13BB9F30-BF04-486B-8473-12D9F8F7028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200" kern="0" dirty="0">
              <a:solidFill>
                <a:prstClr val="black"/>
              </a:solidFill>
              <a:latin typeface="Arial" panose="020B0604020202020204" pitchFamily="34" charset="0"/>
              <a:cs typeface="Arial" panose="020B060402020202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8663D997-C237-144B-9520-553697138BC7}"/>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1574863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53500037"/>
              </p:ext>
            </p:extLst>
          </p:nvPr>
        </p:nvGraphicFramePr>
        <p:xfrm>
          <a:off x="211666" y="397251"/>
          <a:ext cx="4389120" cy="4934512"/>
        </p:xfrm>
        <a:graphic>
          <a:graphicData uri="http://schemas.openxmlformats.org/drawingml/2006/table">
            <a:tbl>
              <a:tblPr firstRow="1" bandRow="1">
                <a:tableStyleId>{5C22544A-7EE6-4342-B048-85BDC9FD1C3A}</a:tableStyleId>
              </a:tblPr>
              <a:tblGrid>
                <a:gridCol w="435920">
                  <a:extLst>
                    <a:ext uri="{9D8B030D-6E8A-4147-A177-3AD203B41FA5}">
                      <a16:colId xmlns:a16="http://schemas.microsoft.com/office/drawing/2014/main" val="20000"/>
                    </a:ext>
                  </a:extLst>
                </a:gridCol>
                <a:gridCol w="3953200">
                  <a:extLst>
                    <a:ext uri="{9D8B030D-6E8A-4147-A177-3AD203B41FA5}">
                      <a16:colId xmlns:a16="http://schemas.microsoft.com/office/drawing/2014/main" val="20001"/>
                    </a:ext>
                  </a:extLst>
                </a:gridCol>
              </a:tblGrid>
              <a:tr h="64414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Encourage participants to talk to their Soldier and to members of their Circle of Support about effective strategies to prevent suicide.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64391519"/>
                  </a:ext>
                </a:extLst>
              </a:tr>
              <a:tr h="2597046">
                <a:tc>
                  <a:txBody>
                    <a:bodyPr/>
                    <a:lstStyle/>
                    <a:p>
                      <a:pPr algn="ct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Preventing suicide requires taking proactive steps.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addition to the plans you all have just shared, here are some proactive steps you might consider taking with your Soldier and other members within your Circle of Support: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look for opportunities to use active listening to enhance communication and connection and to build trust</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who they feel most comfortable talking with if there is ever a concern or moment of crisis, and share that same information with them about you</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about which resources you and they might find most helpful and put the contact information in your phones</a:t>
                      </a:r>
                    </a:p>
                    <a:p>
                      <a:pPr marL="461963" marR="0" lvl="0" indent="-171450" algn="l" defTabSz="914400" rtl="0" eaLnBrk="0" fontAlgn="base" latinLnBrk="0" hangingPunct="0">
                        <a:lnSpc>
                          <a:spcPct val="100000"/>
                        </a:lnSpc>
                        <a:spcBef>
                          <a:spcPct val="0"/>
                        </a:spcBef>
                        <a:spcAft>
                          <a:spcPts val="600"/>
                        </a:spcAft>
                        <a:buClrTx/>
                        <a:buSzTx/>
                        <a:buFontTx/>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they are facing a challenge, encourage them to use resources proactively such as when there is even a hint of concern rather than waiting until it’s a crisis situation, and you yourself seek help early and proactively to role model this proactive and preventative behavior</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Tx/>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This is a natural transition to the next slide.]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6838449"/>
                  </a:ext>
                </a:extLst>
              </a:tr>
            </a:tbl>
          </a:graphicData>
        </a:graphic>
      </p:graphicFrame>
      <p:sp>
        <p:nvSpPr>
          <p:cNvPr id="5" name="Rectangle 4"/>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16-B</a:t>
            </a:r>
          </a:p>
        </p:txBody>
      </p:sp>
      <p:sp>
        <p:nvSpPr>
          <p:cNvPr id="8" name="TextBox 7">
            <a:extLst>
              <a:ext uri="{FF2B5EF4-FFF2-40B4-BE49-F238E27FC236}">
                <a16:creationId xmlns:a16="http://schemas.microsoft.com/office/drawing/2014/main" id="{5825472E-A84F-433C-B6F1-833DC033703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TextBox 1">
            <a:extLst>
              <a:ext uri="{FF2B5EF4-FFF2-40B4-BE49-F238E27FC236}">
                <a16:creationId xmlns:a16="http://schemas.microsoft.com/office/drawing/2014/main" id="{B08030F2-12B0-1C3B-51BE-04127A0831AA}"/>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34356818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2527398644"/>
              </p:ext>
            </p:extLst>
          </p:nvPr>
        </p:nvGraphicFramePr>
        <p:xfrm>
          <a:off x="205429" y="3364654"/>
          <a:ext cx="4312722" cy="457707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83956">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Empower participants to take an active role in the Army’s integrated and comprehensive approach to prevent suicide, and thank participants for attending.</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466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Empower participants to take an active role in the Army’s integrated and comprehensive approach to prevent suicide, and thank Circle of Support members for their participation.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1702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Remember, you are part of the Army’s comprehensive and integrated approach to preventing suicide and protecting others from its devastating impacts. </a:t>
                      </a:r>
                    </a:p>
                    <a:p>
                      <a:pPr marL="171450" indent="-17145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The Army and its people need you to concentrate your efforts in the prevention strategies within your control and influence, which you have gained from today’s training.</a:t>
                      </a:r>
                    </a:p>
                    <a:p>
                      <a:pPr marL="171450" indent="-17145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ACE can save a life. Remember to Ask, Care, and Escort</a:t>
                      </a: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256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Thank participants for attending.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7273356"/>
                  </a:ext>
                </a:extLst>
              </a:tr>
              <a:tr h="71631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Lastly, thank you for attending today’s training. Your participation is evidence of your support and care for your Soldier and others in your Circle of Support.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1104605"/>
                  </a:ext>
                </a:extLst>
              </a:tr>
            </a:tbl>
          </a:graphicData>
        </a:graphic>
      </p:graphicFrame>
      <p:sp>
        <p:nvSpPr>
          <p:cNvPr id="8" name="TextBox 7"/>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17-A</a:t>
            </a:r>
          </a:p>
        </p:txBody>
      </p:sp>
      <p:sp>
        <p:nvSpPr>
          <p:cNvPr id="12" name="TextBox 11">
            <a:extLst>
              <a:ext uri="{FF2B5EF4-FFF2-40B4-BE49-F238E27FC236}">
                <a16:creationId xmlns:a16="http://schemas.microsoft.com/office/drawing/2014/main" id="{E244A385-EB75-4F24-81EF-D3565CB1C26D}"/>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9" name="Rectangle 8">
            <a:extLst>
              <a:ext uri="{FF2B5EF4-FFF2-40B4-BE49-F238E27FC236}">
                <a16:creationId xmlns:a16="http://schemas.microsoft.com/office/drawing/2014/main" id="{03D411EA-FA45-96A9-FED8-BC1AFCDB2FFC}"/>
              </a:ext>
            </a:extLst>
          </p:cNvPr>
          <p:cNvSpPr/>
          <p:nvPr/>
        </p:nvSpPr>
        <p:spPr>
          <a:xfrm>
            <a:off x="4330598"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10" name="Rectangle 9">
            <a:extLst>
              <a:ext uri="{FF2B5EF4-FFF2-40B4-BE49-F238E27FC236}">
                <a16:creationId xmlns:a16="http://schemas.microsoft.com/office/drawing/2014/main" id="{D8669B12-3E84-685E-E501-CB27A953C11C}"/>
              </a:ext>
            </a:extLst>
          </p:cNvPr>
          <p:cNvSpPr/>
          <p:nvPr/>
        </p:nvSpPr>
        <p:spPr>
          <a:xfrm>
            <a:off x="3945853" y="8896063"/>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2" name="TextBox 1">
            <a:extLst>
              <a:ext uri="{FF2B5EF4-FFF2-40B4-BE49-F238E27FC236}">
                <a16:creationId xmlns:a16="http://schemas.microsoft.com/office/drawing/2014/main" id="{DD6C1C9A-0304-A31F-0AFA-FDB1BBC3400E}"/>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514500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9287099"/>
            <a:ext cx="6858000" cy="277958"/>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17-B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09827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322263"/>
            <a:ext cx="3805237" cy="2852737"/>
          </a:xfrm>
        </p:spPr>
      </p:sp>
      <p:sp>
        <p:nvSpPr>
          <p:cNvPr id="7" name="TextBox 6">
            <a:extLst>
              <a:ext uri="{FF2B5EF4-FFF2-40B4-BE49-F238E27FC236}">
                <a16:creationId xmlns:a16="http://schemas.microsoft.com/office/drawing/2014/main" id="{EB6F16FD-6BF4-4B91-8840-B809901ECDF3}"/>
              </a:ext>
            </a:extLst>
          </p:cNvPr>
          <p:cNvSpPr txBox="1"/>
          <p:nvPr/>
        </p:nvSpPr>
        <p:spPr>
          <a:xfrm>
            <a:off x="4448266" y="411479"/>
            <a:ext cx="2272160" cy="8340635"/>
          </a:xfrm>
          <a:prstGeom prst="rect">
            <a:avLst/>
          </a:prstGeom>
          <a:noFill/>
          <a:ln>
            <a:solidFill>
              <a:sysClr val="windowText" lastClr="000000"/>
            </a:solidFill>
          </a:ln>
        </p:spPr>
        <p:txBody>
          <a:bodyPr wrap="square" lIns="92541" tIns="46270" rIns="92541" bIns="46270" rtlCol="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6093" rtl="0" eaLnBrk="1" fontAlgn="base" latinLnBrk="0" hangingPunct="1">
              <a:lnSpc>
                <a:spcPct val="100000"/>
              </a:lnSpc>
              <a:spcBef>
                <a:spcPct val="0"/>
              </a:spcBef>
              <a:spcAft>
                <a:spcPct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graphicFrame>
        <p:nvGraphicFramePr>
          <p:cNvPr id="3" name="Table 2">
            <a:extLst>
              <a:ext uri="{FF2B5EF4-FFF2-40B4-BE49-F238E27FC236}">
                <a16:creationId xmlns:a16="http://schemas.microsoft.com/office/drawing/2014/main" id="{1160C6DB-288F-50FB-00A1-A4E16F6001B3}"/>
              </a:ext>
            </a:extLst>
          </p:cNvPr>
          <p:cNvGraphicFramePr>
            <a:graphicFrameLocks noGrp="1"/>
          </p:cNvGraphicFramePr>
          <p:nvPr>
            <p:extLst>
              <p:ext uri="{D42A27DB-BD31-4B8C-83A1-F6EECF244321}">
                <p14:modId xmlns:p14="http://schemas.microsoft.com/office/powerpoint/2010/main" val="3398397041"/>
              </p:ext>
            </p:extLst>
          </p:nvPr>
        </p:nvGraphicFramePr>
        <p:xfrm>
          <a:off x="137574" y="3224235"/>
          <a:ext cx="4057513" cy="5678176"/>
        </p:xfrm>
        <a:graphic>
          <a:graphicData uri="http://schemas.openxmlformats.org/drawingml/2006/table">
            <a:tbl>
              <a:tblPr firstRow="1" bandRow="1">
                <a:tableStyleId>{5C22544A-7EE6-4342-B048-85BDC9FD1C3A}</a:tableStyleId>
              </a:tblPr>
              <a:tblGrid>
                <a:gridCol w="487171">
                  <a:extLst>
                    <a:ext uri="{9D8B030D-6E8A-4147-A177-3AD203B41FA5}">
                      <a16:colId xmlns:a16="http://schemas.microsoft.com/office/drawing/2014/main" val="700622677"/>
                    </a:ext>
                  </a:extLst>
                </a:gridCol>
                <a:gridCol w="3570342">
                  <a:extLst>
                    <a:ext uri="{9D8B030D-6E8A-4147-A177-3AD203B41FA5}">
                      <a16:colId xmlns:a16="http://schemas.microsoft.com/office/drawing/2014/main" val="2876562472"/>
                    </a:ext>
                  </a:extLst>
                </a:gridCol>
              </a:tblGrid>
              <a:tr h="45332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kern="1200" dirty="0">
                          <a:solidFill>
                            <a:srgbClr val="FF0000"/>
                          </a:solidFill>
                          <a:effectLst/>
                          <a:latin typeface="Arial" panose="020B0604020202020204" pitchFamily="34" charset="0"/>
                          <a:ea typeface="Verdana" panose="020B0604030504040204" pitchFamily="34" charset="0"/>
                          <a:cs typeface="Arial" panose="020B0604020202020204" pitchFamily="34" charset="0"/>
                          <a:sym typeface="Wingdings"/>
                        </a:rPr>
                        <a:t></a:t>
                      </a:r>
                      <a:endParaRPr lang="en-US" sz="32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Introduce</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Post-Training Survey</a:t>
                      </a: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marL="91844" marR="91844" marT="45088" marB="45088"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4596728"/>
                  </a:ext>
                </a:extLst>
              </a:tr>
              <a:tr h="0">
                <a:tc>
                  <a:txBody>
                    <a:bodyPr/>
                    <a:lstStyle/>
                    <a:p>
                      <a:pPr algn="ctr"/>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US" sz="100" b="1"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844007093"/>
                  </a:ext>
                </a:extLst>
              </a:tr>
              <a:tr h="224169">
                <a:tc>
                  <a:txBody>
                    <a:bodyPr/>
                    <a:lstStyle/>
                    <a:p>
                      <a:pPr algn="ct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1.</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tc>
                  <a:txBody>
                    <a:bodyPr/>
                    <a:lstStyle/>
                    <a:p>
                      <a:pPr>
                        <a:spcAft>
                          <a:spcPts val="600"/>
                        </a:spcAft>
                      </a:pPr>
                      <a:r>
                        <a:rPr lang="en-US" sz="1100" b="0" dirty="0">
                          <a:solidFill>
                            <a:schemeClr val="tx1"/>
                          </a:solidFill>
                          <a:latin typeface="Arial" panose="020B0604020202020204" pitchFamily="34" charset="0"/>
                          <a:ea typeface="Verdana" panose="020B0604030504040204" pitchFamily="34" charset="0"/>
                          <a:cs typeface="Arial" panose="020B0604020202020204" pitchFamily="34" charset="0"/>
                        </a:rPr>
                        <a:t>Introduce survey.</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9670721"/>
                  </a:ext>
                </a:extLst>
              </a:tr>
              <a:tr h="1222737">
                <a:tc>
                  <a:txBody>
                    <a:bodyPr/>
                    <a:lstStyle/>
                    <a:p>
                      <a:pPr>
                        <a:spcAft>
                          <a:spcPts val="600"/>
                        </a:spcAft>
                      </a:pPr>
                      <a:endParaRPr lang="en-US" sz="1100" dirty="0">
                        <a:solidFill>
                          <a:schemeClr val="tx1"/>
                        </a:solidFill>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Before we dismiss, please take a few moments to complete the ACE Post-Training Survey.</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The survey was developed by the Walter Reed Army Institute of Research on behalf of the DPRR.</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Emphasize the importance of the survey.]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Participation is optional and responses are anonymous.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You can access the survey by either scanning the QR code with your phone or by going to the website URL, which is shown in blue.</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Please note the module you are surveying and select the matching bubble on your survey.</a:t>
                      </a:r>
                    </a:p>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Participants should only take survey at the end of the base module if it is the </a:t>
                      </a:r>
                      <a:r>
                        <a:rPr kumimoji="0" lang="en-US" sz="1100" b="1" i="1" u="sng"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only</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module trained. If a second module is trained, check the box that represents the ACE Base + (appropriate subsequent module) Example: ACE Base + Active Listening.]</a:t>
                      </a:r>
                    </a:p>
                    <a:p>
                      <a:pPr marL="0" marR="0" lvl="0" indent="0" algn="l" defTabSz="914400" rtl="0" eaLnBrk="1" fontAlgn="base" latinLnBrk="0" hangingPunct="1">
                        <a:lnSpc>
                          <a:spcPct val="100000"/>
                        </a:lnSpc>
                        <a:spcBef>
                          <a:spcPct val="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For survey issues, contact CPT John Eric M. Novosel-Lingat at </a:t>
                      </a:r>
                      <a:r>
                        <a:rPr lang="en-US" sz="11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johneric.m.novosel-lingat.mil@health.mil</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Verdana" panose="020B0604030504040204" pitchFamily="34" charset="0"/>
                          <a:cs typeface="Arial" panose="020B0604020202020204" pitchFamily="34" charset="0"/>
                        </a:rPr>
                        <a:t>]</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endParaRPr>
                    </a:p>
                  </a:txBody>
                  <a:tcPr>
                    <a:lnT w="12700" cmpd="sng">
                      <a:noFill/>
                    </a:lnT>
                    <a:solidFill>
                      <a:schemeClr val="bg1"/>
                    </a:solidFill>
                  </a:tcPr>
                </a:tc>
                <a:extLst>
                  <a:ext uri="{0D108BD9-81ED-4DB2-BD59-A6C34878D82A}">
                    <a16:rowId xmlns:a16="http://schemas.microsoft.com/office/drawing/2014/main" val="377034097"/>
                  </a:ext>
                </a:extLst>
              </a:tr>
            </a:tbl>
          </a:graphicData>
        </a:graphic>
      </p:graphicFrame>
      <p:sp>
        <p:nvSpPr>
          <p:cNvPr id="8" name="Rectangle 7">
            <a:extLst>
              <a:ext uri="{FF2B5EF4-FFF2-40B4-BE49-F238E27FC236}">
                <a16:creationId xmlns:a16="http://schemas.microsoft.com/office/drawing/2014/main" id="{17538BA2-4850-40CF-8286-12496CF58B85}"/>
              </a:ext>
            </a:extLst>
          </p:cNvPr>
          <p:cNvSpPr/>
          <p:nvPr/>
        </p:nvSpPr>
        <p:spPr>
          <a:xfrm>
            <a:off x="4092575" y="8462105"/>
            <a:ext cx="304524" cy="30438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0" tIns="45665" rIns="91330" bIns="45665"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1855C40-8CA9-24F3-E6FE-ABA4ED11F1BC}"/>
              </a:ext>
            </a:extLst>
          </p:cNvPr>
          <p:cNvSpPr txBox="1"/>
          <p:nvPr/>
        </p:nvSpPr>
        <p:spPr>
          <a:xfrm>
            <a:off x="8321" y="1860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
        <p:nvSpPr>
          <p:cNvPr id="6" name="TextBox 5">
            <a:extLst>
              <a:ext uri="{FF2B5EF4-FFF2-40B4-BE49-F238E27FC236}">
                <a16:creationId xmlns:a16="http://schemas.microsoft.com/office/drawing/2014/main" id="{3926C38E-2C9E-A94A-9224-BCADA643FF94}"/>
              </a:ext>
            </a:extLst>
          </p:cNvPr>
          <p:cNvSpPr txBox="1"/>
          <p:nvPr/>
        </p:nvSpPr>
        <p:spPr>
          <a:xfrm>
            <a:off x="0" y="9272229"/>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Tree>
    <p:extLst>
      <p:ext uri="{BB962C8B-B14F-4D97-AF65-F5344CB8AC3E}">
        <p14:creationId xmlns:p14="http://schemas.microsoft.com/office/powerpoint/2010/main" val="3312486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9287099"/>
            <a:ext cx="6858000" cy="277958"/>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18-B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5059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0673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19-A</a:t>
            </a:r>
          </a:p>
        </p:txBody>
      </p:sp>
      <p:sp>
        <p:nvSpPr>
          <p:cNvPr id="7" name="Rectangle 6"/>
          <p:cNvSpPr/>
          <p:nvPr/>
        </p:nvSpPr>
        <p:spPr>
          <a:xfrm>
            <a:off x="234581" y="462764"/>
            <a:ext cx="6864559" cy="7113987"/>
          </a:xfrm>
          <a:prstGeom prst="rect">
            <a:avLst/>
          </a:prstGeom>
        </p:spPr>
        <p:txBody>
          <a:bodyPr wrap="square" lIns="95747" tIns="47873" rIns="95747" bIns="47873">
            <a:spAutoFit/>
          </a:bodyPr>
          <a:lstStyle/>
          <a:p>
            <a:pPr lvl="0" algn="ctr"/>
            <a:r>
              <a:rPr lang="en-US" sz="1200" b="1" dirty="0">
                <a:solidFill>
                  <a:prstClr val="black"/>
                </a:solidFill>
                <a:latin typeface="Arial" panose="020B0604020202020204" pitchFamily="34" charset="0"/>
                <a:cs typeface="Arial" panose="020B0604020202020204" pitchFamily="34" charset="0"/>
              </a:rPr>
              <a:t>References</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b="1" u="sng" dirty="0">
                <a:solidFill>
                  <a:prstClr val="black"/>
                </a:solidFill>
                <a:latin typeface="Arial" panose="020B0604020202020204" pitchFamily="34" charset="0"/>
                <a:cs typeface="Arial" panose="020B0604020202020204" pitchFamily="34" charset="0"/>
              </a:rPr>
              <a:t>Army Publications</a:t>
            </a:r>
          </a:p>
          <a:p>
            <a:pPr lvl="0"/>
            <a:r>
              <a:rPr lang="en-US" sz="1200" dirty="0">
                <a:solidFill>
                  <a:prstClr val="black"/>
                </a:solidFill>
                <a:latin typeface="Arial" panose="020B0604020202020204" pitchFamily="34" charset="0"/>
                <a:cs typeface="Arial" panose="020B0604020202020204" pitchFamily="34" charset="0"/>
              </a:rPr>
              <a:t>Department of the Army. (2019). </a:t>
            </a:r>
            <a:r>
              <a:rPr lang="en-US" sz="1200" i="1" dirty="0">
                <a:solidFill>
                  <a:prstClr val="black"/>
                </a:solidFill>
                <a:latin typeface="Arial" panose="020B0604020202020204" pitchFamily="34" charset="0"/>
                <a:cs typeface="Arial" panose="020B0604020202020204" pitchFamily="34" charset="0"/>
              </a:rPr>
              <a:t>Army Leadership and the Profession </a:t>
            </a:r>
            <a:r>
              <a:rPr lang="en-US" sz="1200" dirty="0">
                <a:solidFill>
                  <a:prstClr val="black"/>
                </a:solidFill>
                <a:latin typeface="Arial" panose="020B0604020202020204" pitchFamily="34" charset="0"/>
                <a:cs typeface="Arial" panose="020B0604020202020204" pitchFamily="34" charset="0"/>
              </a:rPr>
              <a:t>(ADP 6-22).</a:t>
            </a:r>
          </a:p>
          <a:p>
            <a:pPr lvl="0"/>
            <a:r>
              <a:rPr lang="en-US" sz="1200" dirty="0">
                <a:solidFill>
                  <a:prstClr val="black"/>
                </a:solidFill>
                <a:latin typeface="Arial" panose="020B0604020202020204" pitchFamily="34" charset="0"/>
                <a:cs typeface="Arial" panose="020B0604020202020204" pitchFamily="34" charset="0"/>
              </a:rPr>
              <a:t>	https://armypubs.army.mil/epubs/DR_pubs/DR_a/ARN20039-ADP_6-22-001-WEB-0.pdf</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(2014). </a:t>
            </a:r>
            <a:r>
              <a:rPr lang="en-US" sz="1200" i="1" dirty="0">
                <a:solidFill>
                  <a:prstClr val="black"/>
                </a:solidFill>
                <a:latin typeface="Arial" panose="020B0604020202020204" pitchFamily="34" charset="0"/>
                <a:cs typeface="Arial" panose="020B0604020202020204" pitchFamily="34" charset="0"/>
              </a:rPr>
              <a:t>The Counseling Process </a:t>
            </a:r>
            <a:r>
              <a:rPr lang="en-US" sz="1200" dirty="0">
                <a:solidFill>
                  <a:prstClr val="black"/>
                </a:solidFill>
                <a:latin typeface="Arial" panose="020B0604020202020204" pitchFamily="34" charset="0"/>
                <a:cs typeface="Arial" panose="020B0604020202020204" pitchFamily="34" charset="0"/>
              </a:rPr>
              <a:t>(ATP 6-22.1). </a:t>
            </a:r>
            <a:br>
              <a:rPr lang="en-US" sz="1200" dirty="0">
                <a:solidFill>
                  <a:prstClr val="black"/>
                </a:solidFill>
                <a:latin typeface="Arial" panose="020B0604020202020204" pitchFamily="34" charset="0"/>
                <a:cs typeface="Arial" panose="020B0604020202020204" pitchFamily="34" charset="0"/>
              </a:rPr>
            </a:br>
            <a:r>
              <a:rPr lang="en-US" sz="1200" dirty="0">
                <a:solidFill>
                  <a:prstClr val="black"/>
                </a:solidFill>
                <a:latin typeface="Arial" panose="020B0604020202020204" pitchFamily="34" charset="0"/>
                <a:cs typeface="Arial" panose="020B0604020202020204" pitchFamily="34" charset="0"/>
              </a:rPr>
              <a:t>	https://caplalacaplpfwstorprod01.blob.core.usgovcloudapi.net/web/repository/doctrine/atp-6-	22x1.pdf</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(2015). </a:t>
            </a:r>
            <a:r>
              <a:rPr lang="en-US" sz="1200" i="1" dirty="0">
                <a:solidFill>
                  <a:prstClr val="black"/>
                </a:solidFill>
                <a:latin typeface="Arial" panose="020B0604020202020204" pitchFamily="34" charset="0"/>
                <a:cs typeface="Arial" panose="020B0604020202020204" pitchFamily="34" charset="0"/>
              </a:rPr>
              <a:t>Army Team Building</a:t>
            </a:r>
            <a:r>
              <a:rPr lang="en-US" sz="1200" dirty="0">
                <a:solidFill>
                  <a:prstClr val="black"/>
                </a:solidFill>
                <a:latin typeface="Arial" panose="020B0604020202020204" pitchFamily="34" charset="0"/>
                <a:cs typeface="Arial" panose="020B0604020202020204" pitchFamily="34" charset="0"/>
              </a:rPr>
              <a:t> (ATP 6-22.6). </a:t>
            </a:r>
          </a:p>
          <a:p>
            <a:pPr lvl="0"/>
            <a:r>
              <a:rPr lang="en-US" sz="1200" dirty="0">
                <a:solidFill>
                  <a:prstClr val="black"/>
                </a:solidFill>
                <a:latin typeface="Arial" panose="020B0604020202020204" pitchFamily="34" charset="0"/>
                <a:cs typeface="Arial" panose="020B0604020202020204" pitchFamily="34" charset="0"/>
              </a:rPr>
              <a:t>	https://armypubs.army.mil/epubs/DR_pubs/DR_a/pdf/web/atp6_22x6%20FINAL.pdf</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(2022). </a:t>
            </a:r>
            <a:r>
              <a:rPr lang="en-US" sz="1200" i="1" dirty="0">
                <a:solidFill>
                  <a:prstClr val="black"/>
                </a:solidFill>
                <a:latin typeface="Arial" panose="020B0604020202020204" pitchFamily="34" charset="0"/>
                <a:cs typeface="Arial" panose="020B0604020202020204" pitchFamily="34" charset="0"/>
              </a:rPr>
              <a:t>Developing Leaders </a:t>
            </a:r>
            <a:r>
              <a:rPr lang="en-US" sz="1200" dirty="0">
                <a:solidFill>
                  <a:prstClr val="black"/>
                </a:solidFill>
                <a:latin typeface="Arial" panose="020B0604020202020204" pitchFamily="34" charset="0"/>
                <a:cs typeface="Arial" panose="020B0604020202020204" pitchFamily="34" charset="0"/>
              </a:rPr>
              <a:t>(FM 6-22). 	https://armypubs.army.mil/epubs/DR_pubs/DR_a/ARN36735-FM_6-22-000-WEB-1.pdf </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(2015). </a:t>
            </a:r>
            <a:r>
              <a:rPr lang="en-US" sz="1200" i="1" dirty="0">
                <a:solidFill>
                  <a:prstClr val="black"/>
                </a:solidFill>
                <a:latin typeface="Arial" panose="020B0604020202020204" pitchFamily="34" charset="0"/>
                <a:cs typeface="Arial" panose="020B0604020202020204" pitchFamily="34" charset="0"/>
              </a:rPr>
              <a:t>Soldier's Guide </a:t>
            </a:r>
            <a:r>
              <a:rPr lang="en-US" sz="1200" dirty="0">
                <a:solidFill>
                  <a:prstClr val="black"/>
                </a:solidFill>
                <a:latin typeface="Arial" panose="020B0604020202020204" pitchFamily="34" charset="0"/>
                <a:cs typeface="Arial" panose="020B0604020202020204" pitchFamily="34" charset="0"/>
              </a:rPr>
              <a:t>(TC 7-21.13). 	https://armypubs.army.mil/epubs/DR_pubs/DR_a/pdf/web/tc7_21x13.pdf</a:t>
            </a:r>
            <a:endParaRPr lang="en-US" sz="1200" i="1" dirty="0">
              <a:solidFill>
                <a:prstClr val="black"/>
              </a:solidFill>
              <a:latin typeface="Arial" panose="020B0604020202020204" pitchFamily="34" charset="0"/>
              <a:cs typeface="Arial" panose="020B0604020202020204" pitchFamily="34" charset="0"/>
            </a:endParaRP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Department of the Army. (2020). </a:t>
            </a:r>
            <a:r>
              <a:rPr lang="en-US" sz="1200" i="1" dirty="0">
                <a:solidFill>
                  <a:prstClr val="black"/>
                </a:solidFill>
                <a:latin typeface="Arial" panose="020B0604020202020204" pitchFamily="34" charset="0"/>
                <a:cs typeface="Arial" panose="020B0604020202020204" pitchFamily="34" charset="0"/>
              </a:rPr>
              <a:t>The Noncommissioned Officer Guide </a:t>
            </a:r>
            <a:r>
              <a:rPr lang="en-US" sz="1200" dirty="0">
                <a:solidFill>
                  <a:prstClr val="black"/>
                </a:solidFill>
                <a:latin typeface="Arial" panose="020B0604020202020204" pitchFamily="34" charset="0"/>
                <a:cs typeface="Arial" panose="020B0604020202020204" pitchFamily="34" charset="0"/>
              </a:rPr>
              <a:t>(TC 7-22.7).</a:t>
            </a:r>
          </a:p>
          <a:p>
            <a:pPr lvl="0"/>
            <a:r>
              <a:rPr lang="en-US" sz="1200" dirty="0">
                <a:solidFill>
                  <a:prstClr val="black"/>
                </a:solidFill>
                <a:latin typeface="Arial" panose="020B0604020202020204" pitchFamily="34" charset="0"/>
                <a:cs typeface="Arial" panose="020B0604020202020204" pitchFamily="34" charset="0"/>
              </a:rPr>
              <a:t>	https://armypubs.army.mil/epubs/DR_pubs/DR_a/pdf/web/ARN20340_TC%207-</a:t>
            </a:r>
          </a:p>
          <a:p>
            <a:pPr lvl="0"/>
            <a:r>
              <a:rPr lang="en-US" sz="1200" dirty="0">
                <a:solidFill>
                  <a:prstClr val="black"/>
                </a:solidFill>
                <a:latin typeface="Arial" panose="020B0604020202020204" pitchFamily="34" charset="0"/>
                <a:cs typeface="Arial" panose="020B0604020202020204" pitchFamily="34" charset="0"/>
              </a:rPr>
              <a:t>	22x7%20FINAL%20WEB.pdf</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b="1" u="sng">
                <a:solidFill>
                  <a:prstClr val="black"/>
                </a:solidFill>
                <a:latin typeface="Arial" panose="020B0604020202020204" pitchFamily="34" charset="0"/>
                <a:cs typeface="Arial" panose="020B0604020202020204" pitchFamily="34" charset="0"/>
              </a:rPr>
              <a:t>Other Publications</a:t>
            </a:r>
            <a:endParaRPr lang="en-US" sz="1200" dirty="0">
              <a:solidFill>
                <a:prstClr val="black"/>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McClay, M. M., </a:t>
            </a:r>
            <a:r>
              <a:rPr lang="en-US" sz="1200" dirty="0" err="1">
                <a:latin typeface="Arial" panose="020B0604020202020204" pitchFamily="34" charset="0"/>
                <a:cs typeface="Arial" panose="020B0604020202020204" pitchFamily="34" charset="0"/>
              </a:rPr>
              <a:t>Brausch</a:t>
            </a:r>
            <a:r>
              <a:rPr lang="en-US" sz="1200" dirty="0">
                <a:latin typeface="Arial" panose="020B0604020202020204" pitchFamily="34" charset="0"/>
                <a:cs typeface="Arial" panose="020B0604020202020204" pitchFamily="34" charset="0"/>
              </a:rPr>
              <a:t>, A. M., &amp; O'Connor, S. S. (2020). Social support mediates the association 	between disclosure of suicide attempt and depression, perceived burdensomeness, and 	thwarted belongingness. </a:t>
            </a:r>
            <a:r>
              <a:rPr lang="en-US" sz="1200" i="1" dirty="0">
                <a:latin typeface="Arial" panose="020B0604020202020204" pitchFamily="34" charset="0"/>
                <a:cs typeface="Arial" panose="020B0604020202020204" pitchFamily="34" charset="0"/>
              </a:rPr>
              <a:t>Suicide &amp; Life-Threatening Behavior</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50</a:t>
            </a:r>
            <a:r>
              <a:rPr lang="en-US" sz="1200" dirty="0">
                <a:latin typeface="Arial" panose="020B0604020202020204" pitchFamily="34" charset="0"/>
                <a:cs typeface="Arial" panose="020B0604020202020204" pitchFamily="34" charset="0"/>
              </a:rPr>
              <a:t>(4), 884–898. 	https://doi.org/10.1111/sltb.12622</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err="1">
                <a:solidFill>
                  <a:prstClr val="black"/>
                </a:solidFill>
                <a:latin typeface="Arial" panose="020B0604020202020204" pitchFamily="34" charset="0"/>
                <a:cs typeface="Arial" panose="020B0604020202020204" pitchFamily="34" charset="0"/>
              </a:rPr>
              <a:t>Rugo</a:t>
            </a:r>
            <a:r>
              <a:rPr lang="en-US" sz="1200" dirty="0">
                <a:solidFill>
                  <a:prstClr val="black"/>
                </a:solidFill>
                <a:latin typeface="Arial" panose="020B0604020202020204" pitchFamily="34" charset="0"/>
                <a:cs typeface="Arial" panose="020B0604020202020204" pitchFamily="34" charset="0"/>
              </a:rPr>
              <a:t>, K. F., </a:t>
            </a:r>
            <a:r>
              <a:rPr lang="en-US" sz="1200" dirty="0" err="1">
                <a:solidFill>
                  <a:prstClr val="black"/>
                </a:solidFill>
                <a:latin typeface="Arial" panose="020B0604020202020204" pitchFamily="34" charset="0"/>
                <a:cs typeface="Arial" panose="020B0604020202020204" pitchFamily="34" charset="0"/>
              </a:rPr>
              <a:t>Leifker</a:t>
            </a:r>
            <a:r>
              <a:rPr lang="en-US" sz="1200" dirty="0">
                <a:solidFill>
                  <a:prstClr val="black"/>
                </a:solidFill>
                <a:latin typeface="Arial" panose="020B0604020202020204" pitchFamily="34" charset="0"/>
                <a:cs typeface="Arial" panose="020B0604020202020204" pitchFamily="34" charset="0"/>
              </a:rPr>
              <a:t>, F. R., Drake-Brooks, M. M., Snell, M. B., Bryan, C. J., &amp; Bryan, A. O. (2020). 	Unit cohesion and social support as protective factors against suicide risk and depression 	among National Guard Service Members. </a:t>
            </a:r>
            <a:r>
              <a:rPr lang="en-US" sz="1200" i="1" dirty="0">
                <a:solidFill>
                  <a:prstClr val="black"/>
                </a:solidFill>
                <a:latin typeface="Arial" panose="020B0604020202020204" pitchFamily="34" charset="0"/>
                <a:cs typeface="Arial" panose="020B0604020202020204" pitchFamily="34" charset="0"/>
              </a:rPr>
              <a:t>Journal of Social and Clinical Psychology</a:t>
            </a:r>
            <a:r>
              <a:rPr lang="en-US" sz="1200" dirty="0">
                <a:solidFill>
                  <a:prstClr val="black"/>
                </a:solidFill>
                <a:latin typeface="Arial" panose="020B0604020202020204" pitchFamily="34" charset="0"/>
                <a:cs typeface="Arial" panose="020B0604020202020204" pitchFamily="34" charset="0"/>
              </a:rPr>
              <a:t>, </a:t>
            </a:r>
            <a:r>
              <a:rPr lang="en-US" sz="1200" i="1" dirty="0">
                <a:solidFill>
                  <a:prstClr val="black"/>
                </a:solidFill>
                <a:latin typeface="Arial" panose="020B0604020202020204" pitchFamily="34" charset="0"/>
                <a:cs typeface="Arial" panose="020B0604020202020204" pitchFamily="34" charset="0"/>
              </a:rPr>
              <a:t>39</a:t>
            </a:r>
            <a:r>
              <a:rPr lang="en-US" sz="1200" dirty="0">
                <a:solidFill>
                  <a:prstClr val="black"/>
                </a:solidFill>
                <a:latin typeface="Arial" panose="020B0604020202020204" pitchFamily="34" charset="0"/>
                <a:cs typeface="Arial" panose="020B0604020202020204" pitchFamily="34" charset="0"/>
              </a:rPr>
              <a:t>(3), 	214-228. https://doi.org/10.1521/jscp.2020.39.3.214</a:t>
            </a:r>
          </a:p>
          <a:p>
            <a:pPr lvl="0"/>
            <a:endParaRPr lang="en-US" sz="1200" dirty="0">
              <a:solidFill>
                <a:prstClr val="black"/>
              </a:solidFill>
              <a:latin typeface="Arial" panose="020B0604020202020204" pitchFamily="34" charset="0"/>
              <a:cs typeface="Arial" panose="020B0604020202020204" pitchFamily="34" charset="0"/>
            </a:endParaRPr>
          </a:p>
          <a:p>
            <a:pPr lvl="0"/>
            <a:r>
              <a:rPr lang="en-US" sz="1200" dirty="0">
                <a:solidFill>
                  <a:prstClr val="black"/>
                </a:solidFill>
                <a:latin typeface="Arial" panose="020B0604020202020204" pitchFamily="34" charset="0"/>
                <a:cs typeface="Arial" panose="020B0604020202020204" pitchFamily="34" charset="0"/>
              </a:rPr>
              <a:t>Treasure, J. (2013). Conscious listening. </a:t>
            </a:r>
            <a:r>
              <a:rPr lang="en-US" sz="1200" i="1" dirty="0">
                <a:solidFill>
                  <a:prstClr val="black"/>
                </a:solidFill>
                <a:latin typeface="Arial" panose="020B0604020202020204" pitchFamily="34" charset="0"/>
                <a:cs typeface="Arial" panose="020B0604020202020204" pitchFamily="34" charset="0"/>
              </a:rPr>
              <a:t>Annual Meeting Proceedings</a:t>
            </a:r>
            <a:r>
              <a:rPr lang="en-US" sz="1200" dirty="0">
                <a:solidFill>
                  <a:prstClr val="black"/>
                </a:solidFill>
                <a:latin typeface="Arial" panose="020B0604020202020204" pitchFamily="34" charset="0"/>
                <a:cs typeface="Arial" panose="020B0604020202020204" pitchFamily="34" charset="0"/>
              </a:rPr>
              <a:t>. Million Dollar Round Table, 	93-103. http://www.imdrt.org/mentoring/2013_Treasure.pdf</a:t>
            </a:r>
          </a:p>
          <a:p>
            <a:pPr lvl="0"/>
            <a:endParaRPr lang="en-US" sz="1200" dirty="0">
              <a:solidFill>
                <a:prstClr val="black"/>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11B113F-E568-B400-8852-3FA3CE1CC604}"/>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4047934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9287099"/>
            <a:ext cx="6858000" cy="277958"/>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19-B</a:t>
            </a: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595676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ii-B</a:t>
            </a:r>
          </a:p>
        </p:txBody>
      </p:sp>
      <p:sp>
        <p:nvSpPr>
          <p:cNvPr id="8" name="Header Placeholder 1"/>
          <p:cNvSpPr txBox="1">
            <a:spLocks/>
          </p:cNvSpPr>
          <p:nvPr/>
        </p:nvSpPr>
        <p:spPr>
          <a:xfrm>
            <a:off x="98771" y="156589"/>
            <a:ext cx="7053869" cy="270556"/>
          </a:xfrm>
        </p:spPr>
        <p:txBody>
          <a:bodyPr lIns="95747" tIns="47873" rIns="95747" bIns="47873"/>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sz="11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068A924-B2BE-9C19-2752-22DF7D23D511}"/>
              </a:ext>
            </a:extLst>
          </p:cNvPr>
          <p:cNvSpPr txBox="1"/>
          <p:nvPr/>
        </p:nvSpPr>
        <p:spPr>
          <a:xfrm>
            <a:off x="972377" y="8856608"/>
            <a:ext cx="5703147" cy="417719"/>
          </a:xfrm>
          <a:prstGeom prst="rect">
            <a:avLst/>
          </a:prstGeom>
          <a:noFill/>
          <a:ln w="3175">
            <a:solidFill>
              <a:schemeClr val="tx1"/>
            </a:solidFill>
          </a:ln>
        </p:spPr>
        <p:txBody>
          <a:bodyPr wrap="square" lIns="100257" tIns="50128" rIns="100257" bIns="50128" rtlCol="0">
            <a:spAutoFit/>
          </a:bodyPr>
          <a:lstStyle/>
          <a:p>
            <a:r>
              <a:rPr lang="en-US" sz="1000" i="1" dirty="0">
                <a:latin typeface="Arial" panose="020B0604020202020204" pitchFamily="34" charset="0"/>
                <a:cs typeface="Arial" panose="020B0604020202020204" pitchFamily="34" charset="0"/>
              </a:rPr>
              <a:t>The mention of any non-federal entity and/or its products is not to be construed or interpreted, in any manner, as federal endorsement of that non-federal entity or its products. </a:t>
            </a:r>
          </a:p>
        </p:txBody>
      </p:sp>
      <p:sp>
        <p:nvSpPr>
          <p:cNvPr id="4" name="TextBox 3">
            <a:extLst>
              <a:ext uri="{FF2B5EF4-FFF2-40B4-BE49-F238E27FC236}">
                <a16:creationId xmlns:a16="http://schemas.microsoft.com/office/drawing/2014/main" id="{A223BAC2-9F1A-15AD-F902-5D5F1F5E6EC9}"/>
              </a:ext>
            </a:extLst>
          </p:cNvPr>
          <p:cNvSpPr txBox="1"/>
          <p:nvPr/>
        </p:nvSpPr>
        <p:spPr>
          <a:xfrm>
            <a:off x="458957" y="4460871"/>
            <a:ext cx="6560580" cy="3979220"/>
          </a:xfrm>
          <a:prstGeom prst="rect">
            <a:avLst/>
          </a:prstGeom>
          <a:noFill/>
        </p:spPr>
        <p:txBody>
          <a:bodyPr wrap="square" lIns="100257" tIns="50128" rIns="100257" bIns="50128" rtlCol="0">
            <a:spAutoFit/>
          </a:bodyPr>
          <a:lstStyle/>
          <a:p>
            <a:pPr defTabSz="501282">
              <a:defRPr/>
            </a:pPr>
            <a:r>
              <a:rPr lang="en-US" sz="1200" i="1" u="sng"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Each module should be trained to standard and not to time, it is most effective when time is allowed for in-depth group discussion and participation. To maximize the benefits of this training, allow for extra time for dialogue and interaction. </a:t>
            </a:r>
          </a:p>
          <a:p>
            <a:pPr defTabSz="501282">
              <a:defRPr/>
            </a:pPr>
            <a:endParaRPr lang="en-US" sz="1200"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Package Components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complete “ACE Base +1” training package consists of five PowerPoint® presentations (i.e., ACE Base, Active Listening, Fighting the Stigma, Practicing ACE, and Lethal Means) and a SmartGuide with key information to be discussed for each slide (see notes page iv for SmartGuide overview).</a:t>
            </a:r>
          </a:p>
          <a:p>
            <a:endParaRPr lang="en-US" sz="1200" b="1" u="sng" dirty="0">
              <a:latin typeface="Arial" panose="020B0604020202020204" pitchFamily="34" charset="0"/>
              <a:cs typeface="Arial" panose="020B0604020202020204" pitchFamily="34" charset="0"/>
            </a:endParaRPr>
          </a:p>
          <a:p>
            <a:r>
              <a:rPr lang="en-US" sz="1200" b="1" u="sng" dirty="0">
                <a:latin typeface="Arial" panose="020B0604020202020204" pitchFamily="34" charset="0"/>
                <a:cs typeface="Arial" panose="020B0604020202020204" pitchFamily="34" charset="0"/>
              </a:rPr>
              <a:t>Training Precautions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 or may have experienced a loved one who has struggled with suicidal thoughts, ideation, or worse – died by suicide.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If you are not a chaplain or behavioral health provider, it is recommended that you have someone from the chaplain’s office or Behavioral Health Services on call during your training session. Be sure to coordinate before the training and obtain their name, title, and consent to act as an immediate resource if needed. Provide them with the date, time, and location of the training; on the day of the training, be sure to have the number(s) at which they can be reached or another plan for reaching them.</a:t>
            </a:r>
          </a:p>
        </p:txBody>
      </p:sp>
      <p:sp>
        <p:nvSpPr>
          <p:cNvPr id="5" name="TextBox 4">
            <a:extLst>
              <a:ext uri="{FF2B5EF4-FFF2-40B4-BE49-F238E27FC236}">
                <a16:creationId xmlns:a16="http://schemas.microsoft.com/office/drawing/2014/main" id="{B0A8A34D-9A10-DF90-DDFB-D917F9587C12}"/>
              </a:ext>
            </a:extLst>
          </p:cNvPr>
          <p:cNvSpPr txBox="1"/>
          <p:nvPr/>
        </p:nvSpPr>
        <p:spPr>
          <a:xfrm>
            <a:off x="536448" y="330534"/>
            <a:ext cx="6560579" cy="839899"/>
          </a:xfrm>
          <a:prstGeom prst="rect">
            <a:avLst/>
          </a:prstGeom>
          <a:noFill/>
        </p:spPr>
        <p:txBody>
          <a:bodyPr wrap="square" lIns="100257" tIns="50128" rIns="100257" bIns="50128" rtlCol="0">
            <a:spAutoFit/>
          </a:bodyPr>
          <a:lstStyle/>
          <a:p>
            <a:r>
              <a:rPr lang="en-US" sz="1200" b="1" u="sng" dirty="0">
                <a:latin typeface="Arial" panose="020B0604020202020204" pitchFamily="34" charset="0"/>
                <a:cs typeface="Arial" panose="020B0604020202020204" pitchFamily="34" charset="0"/>
              </a:rPr>
              <a:t>Training Requirements</a:t>
            </a:r>
            <a:r>
              <a:rPr lang="en-US" sz="1200" b="1"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The U.S. Army’s requirement for annual suicide prevention training is for Soldiers to complete one hour of training that includes the “ACE Base” module along with one of the “+1” modules, and for the Circle of Support members to be offered annual training as well.</a:t>
            </a:r>
          </a:p>
        </p:txBody>
      </p:sp>
      <p:sp>
        <p:nvSpPr>
          <p:cNvPr id="3" name="TextBox 2">
            <a:extLst>
              <a:ext uri="{FF2B5EF4-FFF2-40B4-BE49-F238E27FC236}">
                <a16:creationId xmlns:a16="http://schemas.microsoft.com/office/drawing/2014/main" id="{68E77B4F-770C-A107-11F2-91316F4CA00C}"/>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grpSp>
        <p:nvGrpSpPr>
          <p:cNvPr id="7" name="Group 6">
            <a:extLst>
              <a:ext uri="{FF2B5EF4-FFF2-40B4-BE49-F238E27FC236}">
                <a16:creationId xmlns:a16="http://schemas.microsoft.com/office/drawing/2014/main" id="{DD7F8F01-A42D-137A-53E9-165B131F7657}"/>
              </a:ext>
            </a:extLst>
          </p:cNvPr>
          <p:cNvGrpSpPr/>
          <p:nvPr/>
        </p:nvGrpSpPr>
        <p:grpSpPr>
          <a:xfrm>
            <a:off x="515725" y="1282625"/>
            <a:ext cx="5813176" cy="2884296"/>
            <a:chOff x="329749" y="1267127"/>
            <a:chExt cx="5813176" cy="2884296"/>
          </a:xfrm>
        </p:grpSpPr>
        <p:grpSp>
          <p:nvGrpSpPr>
            <p:cNvPr id="12" name="Group 11">
              <a:extLst>
                <a:ext uri="{FF2B5EF4-FFF2-40B4-BE49-F238E27FC236}">
                  <a16:creationId xmlns:a16="http://schemas.microsoft.com/office/drawing/2014/main" id="{30ADD7B3-0FD7-A2E5-ADE7-160085C4D81C}"/>
                </a:ext>
              </a:extLst>
            </p:cNvPr>
            <p:cNvGrpSpPr/>
            <p:nvPr/>
          </p:nvGrpSpPr>
          <p:grpSpPr>
            <a:xfrm>
              <a:off x="2630556" y="1267127"/>
              <a:ext cx="1180496" cy="1680809"/>
              <a:chOff x="2760778" y="1268548"/>
              <a:chExt cx="1180496" cy="1680809"/>
            </a:xfrm>
          </p:grpSpPr>
          <p:sp>
            <p:nvSpPr>
              <p:cNvPr id="50" name="Flowchart: Terminator 49">
                <a:extLst>
                  <a:ext uri="{FF2B5EF4-FFF2-40B4-BE49-F238E27FC236}">
                    <a16:creationId xmlns:a16="http://schemas.microsoft.com/office/drawing/2014/main" id="{E7FA7C31-BC84-F267-16C2-11AE42678499}"/>
                  </a:ext>
                </a:extLst>
              </p:cNvPr>
              <p:cNvSpPr/>
              <p:nvPr/>
            </p:nvSpPr>
            <p:spPr>
              <a:xfrm>
                <a:off x="2780250" y="1268548"/>
                <a:ext cx="1141553" cy="261171"/>
              </a:xfrm>
              <a:prstGeom prst="flowChartTerminator">
                <a:avLst/>
              </a:prstGeom>
              <a:solidFill>
                <a:srgbClr val="FECD0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ACE Base</a:t>
                </a:r>
              </a:p>
            </p:txBody>
          </p:sp>
          <p:sp>
            <p:nvSpPr>
              <p:cNvPr id="51" name="Cross 50">
                <a:extLst>
                  <a:ext uri="{FF2B5EF4-FFF2-40B4-BE49-F238E27FC236}">
                    <a16:creationId xmlns:a16="http://schemas.microsoft.com/office/drawing/2014/main" id="{F14324DF-B87D-34D8-72E6-369672759B57}"/>
                  </a:ext>
                </a:extLst>
              </p:cNvPr>
              <p:cNvSpPr/>
              <p:nvPr/>
            </p:nvSpPr>
            <p:spPr>
              <a:xfrm flipV="1">
                <a:off x="3210747" y="2672358"/>
                <a:ext cx="280559" cy="276999"/>
              </a:xfrm>
              <a:prstGeom prst="plus">
                <a:avLst>
                  <a:gd name="adj" fmla="val 45956"/>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bg1"/>
                  </a:solidFill>
                </a:endParaRPr>
              </a:p>
            </p:txBody>
          </p:sp>
          <p:pic>
            <p:nvPicPr>
              <p:cNvPr id="52" name="Picture 51">
                <a:extLst>
                  <a:ext uri="{FF2B5EF4-FFF2-40B4-BE49-F238E27FC236}">
                    <a16:creationId xmlns:a16="http://schemas.microsoft.com/office/drawing/2014/main" id="{B02BCAAE-D060-DDDA-5D6D-57F17AFB5C05}"/>
                  </a:ext>
                </a:extLst>
              </p:cNvPr>
              <p:cNvPicPr>
                <a:picLocks noChangeAspect="1"/>
              </p:cNvPicPr>
              <p:nvPr/>
            </p:nvPicPr>
            <p:blipFill>
              <a:blip r:embed="rId3"/>
              <a:stretch>
                <a:fillRect/>
              </a:stretch>
            </p:blipFill>
            <p:spPr>
              <a:xfrm>
                <a:off x="2760778" y="1584245"/>
                <a:ext cx="1180496" cy="877401"/>
              </a:xfrm>
              <a:prstGeom prst="rect">
                <a:avLst/>
              </a:prstGeom>
            </p:spPr>
          </p:pic>
        </p:grpSp>
        <p:sp>
          <p:nvSpPr>
            <p:cNvPr id="13" name="TextBox 12">
              <a:extLst>
                <a:ext uri="{FF2B5EF4-FFF2-40B4-BE49-F238E27FC236}">
                  <a16:creationId xmlns:a16="http://schemas.microsoft.com/office/drawing/2014/main" id="{42BDB793-D993-E220-7D34-A31B0823511D}"/>
                </a:ext>
              </a:extLst>
            </p:cNvPr>
            <p:cNvSpPr txBox="1"/>
            <p:nvPr/>
          </p:nvSpPr>
          <p:spPr>
            <a:xfrm>
              <a:off x="4162470" y="3061041"/>
              <a:ext cx="1417504" cy="276999"/>
            </a:xfrm>
            <a:prstGeom prst="rect">
              <a:avLst/>
            </a:prstGeom>
            <a:noFill/>
          </p:spPr>
          <p:txBody>
            <a:bodyPr wrap="square" rtlCol="0">
              <a:spAutoFit/>
            </a:bodyPr>
            <a:lstStyle/>
            <a:p>
              <a:pPr algn="ctr"/>
              <a:r>
                <a:rPr lang="en-US" sz="1200" dirty="0">
                  <a:solidFill>
                    <a:schemeClr val="bg1"/>
                  </a:solidFill>
                  <a:latin typeface="Arial Narrow" panose="020B0606020202030204" pitchFamily="34" charset="0"/>
                </a:rPr>
                <a:t>PRACTICING ACE</a:t>
              </a:r>
            </a:p>
          </p:txBody>
        </p:sp>
        <p:sp>
          <p:nvSpPr>
            <p:cNvPr id="17" name="Flowchart: Terminator 16">
              <a:extLst>
                <a:ext uri="{FF2B5EF4-FFF2-40B4-BE49-F238E27FC236}">
                  <a16:creationId xmlns:a16="http://schemas.microsoft.com/office/drawing/2014/main" id="{1E62E08B-176F-2993-1E09-EAC60D181E62}"/>
                </a:ext>
              </a:extLst>
            </p:cNvPr>
            <p:cNvSpPr/>
            <p:nvPr/>
          </p:nvSpPr>
          <p:spPr>
            <a:xfrm>
              <a:off x="3440228" y="2955559"/>
              <a:ext cx="1141553" cy="261171"/>
            </a:xfrm>
            <a:prstGeom prst="flowChartTerminator">
              <a:avLst/>
            </a:prstGeom>
            <a:solidFill>
              <a:srgbClr val="C4B5A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8" name="Flowchart: Terminator 17">
              <a:extLst>
                <a:ext uri="{FF2B5EF4-FFF2-40B4-BE49-F238E27FC236}">
                  <a16:creationId xmlns:a16="http://schemas.microsoft.com/office/drawing/2014/main" id="{59C78873-7D12-771F-7B2E-53F3E4F224F8}"/>
                </a:ext>
              </a:extLst>
            </p:cNvPr>
            <p:cNvSpPr/>
            <p:nvPr/>
          </p:nvSpPr>
          <p:spPr>
            <a:xfrm>
              <a:off x="1905544" y="2953502"/>
              <a:ext cx="1185361" cy="253936"/>
            </a:xfrm>
            <a:prstGeom prst="flowChartTerminator">
              <a:avLst/>
            </a:prstGeom>
            <a:solidFill>
              <a:srgbClr val="40404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solidFill>
                    <a:schemeClr val="bg1"/>
                  </a:solidFill>
                  <a:latin typeface="Arial Narrow" panose="020B0606020202030204" pitchFamily="34" charset="0"/>
                </a:rPr>
                <a:t>Active Listening</a:t>
              </a:r>
              <a:endParaRPr lang="en-US" sz="1100" dirty="0"/>
            </a:p>
          </p:txBody>
        </p:sp>
        <p:pic>
          <p:nvPicPr>
            <p:cNvPr id="19" name="Picture 18">
              <a:extLst>
                <a:ext uri="{FF2B5EF4-FFF2-40B4-BE49-F238E27FC236}">
                  <a16:creationId xmlns:a16="http://schemas.microsoft.com/office/drawing/2014/main" id="{EAF55825-35DA-D2AF-BAE1-4E76CCACD4C0}"/>
                </a:ext>
              </a:extLst>
            </p:cNvPr>
            <p:cNvPicPr>
              <a:picLocks noChangeAspect="1"/>
            </p:cNvPicPr>
            <p:nvPr/>
          </p:nvPicPr>
          <p:blipFill>
            <a:blip r:embed="rId4"/>
            <a:stretch>
              <a:fillRect/>
            </a:stretch>
          </p:blipFill>
          <p:spPr>
            <a:xfrm>
              <a:off x="1883640" y="3272037"/>
              <a:ext cx="1185361" cy="864200"/>
            </a:xfrm>
            <a:prstGeom prst="rect">
              <a:avLst/>
            </a:prstGeom>
          </p:spPr>
        </p:pic>
        <p:grpSp>
          <p:nvGrpSpPr>
            <p:cNvPr id="20" name="Group 19">
              <a:extLst>
                <a:ext uri="{FF2B5EF4-FFF2-40B4-BE49-F238E27FC236}">
                  <a16:creationId xmlns:a16="http://schemas.microsoft.com/office/drawing/2014/main" id="{D7CB5555-8D34-3B05-438B-ED5473042696}"/>
                </a:ext>
              </a:extLst>
            </p:cNvPr>
            <p:cNvGrpSpPr/>
            <p:nvPr/>
          </p:nvGrpSpPr>
          <p:grpSpPr>
            <a:xfrm>
              <a:off x="329749" y="2961361"/>
              <a:ext cx="1185187" cy="1177938"/>
              <a:chOff x="1934973" y="2997415"/>
              <a:chExt cx="1185187" cy="1177938"/>
            </a:xfrm>
          </p:grpSpPr>
          <p:sp>
            <p:nvSpPr>
              <p:cNvPr id="38" name="Flowchart: Terminator 37">
                <a:extLst>
                  <a:ext uri="{FF2B5EF4-FFF2-40B4-BE49-F238E27FC236}">
                    <a16:creationId xmlns:a16="http://schemas.microsoft.com/office/drawing/2014/main" id="{2E427D16-1231-1780-C2C8-89F2F466E3CE}"/>
                  </a:ext>
                </a:extLst>
              </p:cNvPr>
              <p:cNvSpPr/>
              <p:nvPr/>
            </p:nvSpPr>
            <p:spPr>
              <a:xfrm>
                <a:off x="1956790" y="2997415"/>
                <a:ext cx="1141553" cy="261171"/>
              </a:xfrm>
              <a:prstGeom prst="flowChartTerminator">
                <a:avLst/>
              </a:prstGeom>
              <a:solidFill>
                <a:srgbClr val="72736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Fighting Stigma</a:t>
                </a:r>
              </a:p>
            </p:txBody>
          </p:sp>
          <p:pic>
            <p:nvPicPr>
              <p:cNvPr id="49" name="Picture 48">
                <a:extLst>
                  <a:ext uri="{FF2B5EF4-FFF2-40B4-BE49-F238E27FC236}">
                    <a16:creationId xmlns:a16="http://schemas.microsoft.com/office/drawing/2014/main" id="{8D2D8FAD-5920-F821-D693-5F6B7928BACB}"/>
                  </a:ext>
                </a:extLst>
              </p:cNvPr>
              <p:cNvPicPr>
                <a:picLocks noChangeAspect="1"/>
              </p:cNvPicPr>
              <p:nvPr/>
            </p:nvPicPr>
            <p:blipFill>
              <a:blip r:embed="rId5"/>
              <a:stretch>
                <a:fillRect/>
              </a:stretch>
            </p:blipFill>
            <p:spPr>
              <a:xfrm>
                <a:off x="1934973" y="3311822"/>
                <a:ext cx="1185187" cy="863531"/>
              </a:xfrm>
              <a:prstGeom prst="rect">
                <a:avLst/>
              </a:prstGeom>
            </p:spPr>
          </p:pic>
        </p:grpSp>
        <p:grpSp>
          <p:nvGrpSpPr>
            <p:cNvPr id="21" name="Group 20">
              <a:extLst>
                <a:ext uri="{FF2B5EF4-FFF2-40B4-BE49-F238E27FC236}">
                  <a16:creationId xmlns:a16="http://schemas.microsoft.com/office/drawing/2014/main" id="{CD69F2B4-BDC3-C539-8F76-05A1FED0B497}"/>
                </a:ext>
              </a:extLst>
            </p:cNvPr>
            <p:cNvGrpSpPr/>
            <p:nvPr/>
          </p:nvGrpSpPr>
          <p:grpSpPr>
            <a:xfrm>
              <a:off x="3337495" y="2956310"/>
              <a:ext cx="1331982" cy="1195113"/>
              <a:chOff x="3451386" y="2985038"/>
              <a:chExt cx="1331982" cy="1195113"/>
            </a:xfrm>
          </p:grpSpPr>
          <p:sp>
            <p:nvSpPr>
              <p:cNvPr id="28" name="TextBox 27">
                <a:extLst>
                  <a:ext uri="{FF2B5EF4-FFF2-40B4-BE49-F238E27FC236}">
                    <a16:creationId xmlns:a16="http://schemas.microsoft.com/office/drawing/2014/main" id="{73F6DA81-8221-F4D7-297A-692A4B15AC4E}"/>
                  </a:ext>
                </a:extLst>
              </p:cNvPr>
              <p:cNvSpPr txBox="1"/>
              <p:nvPr/>
            </p:nvSpPr>
            <p:spPr>
              <a:xfrm>
                <a:off x="3451386" y="2985038"/>
                <a:ext cx="1331982" cy="261610"/>
              </a:xfrm>
              <a:prstGeom prst="rect">
                <a:avLst/>
              </a:prstGeom>
              <a:noFill/>
            </p:spPr>
            <p:txBody>
              <a:bodyPr wrap="square" rtlCol="0">
                <a:spAutoFit/>
              </a:bodyPr>
              <a:lstStyle/>
              <a:p>
                <a:pPr algn="ctr"/>
                <a:r>
                  <a:rPr lang="en-US" sz="1100" dirty="0">
                    <a:solidFill>
                      <a:schemeClr val="bg1"/>
                    </a:solidFill>
                    <a:latin typeface="Arial Narrow" panose="020B0606020202030204" pitchFamily="34" charset="0"/>
                  </a:rPr>
                  <a:t>Practicing ACE</a:t>
                </a:r>
              </a:p>
            </p:txBody>
          </p:sp>
          <p:pic>
            <p:nvPicPr>
              <p:cNvPr id="36" name="Picture 35">
                <a:extLst>
                  <a:ext uri="{FF2B5EF4-FFF2-40B4-BE49-F238E27FC236}">
                    <a16:creationId xmlns:a16="http://schemas.microsoft.com/office/drawing/2014/main" id="{BA932D62-031F-FD9B-DC91-11F9299C6539}"/>
                  </a:ext>
                </a:extLst>
              </p:cNvPr>
              <p:cNvPicPr>
                <a:picLocks noChangeAspect="1"/>
              </p:cNvPicPr>
              <p:nvPr/>
            </p:nvPicPr>
            <p:blipFill>
              <a:blip r:embed="rId6"/>
              <a:stretch>
                <a:fillRect/>
              </a:stretch>
            </p:blipFill>
            <p:spPr>
              <a:xfrm>
                <a:off x="3530473" y="3315951"/>
                <a:ext cx="1173808" cy="864200"/>
              </a:xfrm>
              <a:prstGeom prst="rect">
                <a:avLst/>
              </a:prstGeom>
            </p:spPr>
          </p:pic>
        </p:grpSp>
        <p:sp>
          <p:nvSpPr>
            <p:cNvPr id="22" name="TextBox 21">
              <a:extLst>
                <a:ext uri="{FF2B5EF4-FFF2-40B4-BE49-F238E27FC236}">
                  <a16:creationId xmlns:a16="http://schemas.microsoft.com/office/drawing/2014/main" id="{2F6AA114-79EB-1429-76AF-4419596EA413}"/>
                </a:ext>
              </a:extLst>
            </p:cNvPr>
            <p:cNvSpPr txBox="1"/>
            <p:nvPr/>
          </p:nvSpPr>
          <p:spPr>
            <a:xfrm>
              <a:off x="1506204"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3" name="TextBox 22">
              <a:extLst>
                <a:ext uri="{FF2B5EF4-FFF2-40B4-BE49-F238E27FC236}">
                  <a16:creationId xmlns:a16="http://schemas.microsoft.com/office/drawing/2014/main" id="{131A0ECD-9AA5-829F-C682-B35CA631AAD5}"/>
                </a:ext>
              </a:extLst>
            </p:cNvPr>
            <p:cNvSpPr txBox="1"/>
            <p:nvPr/>
          </p:nvSpPr>
          <p:spPr>
            <a:xfrm>
              <a:off x="3044040"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sp>
          <p:nvSpPr>
            <p:cNvPr id="24" name="TextBox 23">
              <a:extLst>
                <a:ext uri="{FF2B5EF4-FFF2-40B4-BE49-F238E27FC236}">
                  <a16:creationId xmlns:a16="http://schemas.microsoft.com/office/drawing/2014/main" id="{FF23F9D1-ACA5-535D-319B-E90999B9979D}"/>
                </a:ext>
              </a:extLst>
            </p:cNvPr>
            <p:cNvSpPr txBox="1"/>
            <p:nvPr/>
          </p:nvSpPr>
          <p:spPr>
            <a:xfrm>
              <a:off x="4607272" y="3493806"/>
              <a:ext cx="353529" cy="292388"/>
            </a:xfrm>
            <a:prstGeom prst="rect">
              <a:avLst/>
            </a:prstGeom>
            <a:noFill/>
          </p:spPr>
          <p:txBody>
            <a:bodyPr wrap="square" rtlCol="0">
              <a:spAutoFit/>
            </a:bodyPr>
            <a:lstStyle/>
            <a:p>
              <a:pPr algn="ctr"/>
              <a:r>
                <a:rPr lang="en-US" sz="1300" dirty="0">
                  <a:latin typeface="Arial Narrow" panose="020B0606020202030204" pitchFamily="34" charset="0"/>
                </a:rPr>
                <a:t>or</a:t>
              </a:r>
            </a:p>
          </p:txBody>
        </p:sp>
        <p:grpSp>
          <p:nvGrpSpPr>
            <p:cNvPr id="25" name="Group 24">
              <a:extLst>
                <a:ext uri="{FF2B5EF4-FFF2-40B4-BE49-F238E27FC236}">
                  <a16:creationId xmlns:a16="http://schemas.microsoft.com/office/drawing/2014/main" id="{C8D9E63D-3067-1BBA-29C9-93D7733F178B}"/>
                </a:ext>
              </a:extLst>
            </p:cNvPr>
            <p:cNvGrpSpPr/>
            <p:nvPr/>
          </p:nvGrpSpPr>
          <p:grpSpPr>
            <a:xfrm>
              <a:off x="4969117" y="2969667"/>
              <a:ext cx="1173808" cy="1166570"/>
              <a:chOff x="5044445" y="2998395"/>
              <a:chExt cx="1173808" cy="1166570"/>
            </a:xfrm>
          </p:grpSpPr>
          <p:sp>
            <p:nvSpPr>
              <p:cNvPr id="26" name="Flowchart: Terminator 25">
                <a:extLst>
                  <a:ext uri="{FF2B5EF4-FFF2-40B4-BE49-F238E27FC236}">
                    <a16:creationId xmlns:a16="http://schemas.microsoft.com/office/drawing/2014/main" id="{8E266672-28B3-1550-9F75-27BD655B5505}"/>
                  </a:ext>
                </a:extLst>
              </p:cNvPr>
              <p:cNvSpPr/>
              <p:nvPr/>
            </p:nvSpPr>
            <p:spPr>
              <a:xfrm>
                <a:off x="5060573" y="2998395"/>
                <a:ext cx="1141553" cy="261171"/>
              </a:xfrm>
              <a:prstGeom prst="flowChartTerminator">
                <a:avLst/>
              </a:prstGeom>
              <a:solidFill>
                <a:srgbClr val="DFDEC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Arial Narrow" panose="020B0606020202030204" pitchFamily="34" charset="0"/>
                  </a:rPr>
                  <a:t>Lethal Means</a:t>
                </a:r>
              </a:p>
            </p:txBody>
          </p:sp>
          <p:pic>
            <p:nvPicPr>
              <p:cNvPr id="27" name="Picture 26">
                <a:extLst>
                  <a:ext uri="{FF2B5EF4-FFF2-40B4-BE49-F238E27FC236}">
                    <a16:creationId xmlns:a16="http://schemas.microsoft.com/office/drawing/2014/main" id="{9B932635-0275-CE85-17D3-15B07176D258}"/>
                  </a:ext>
                </a:extLst>
              </p:cNvPr>
              <p:cNvPicPr>
                <a:picLocks noChangeAspect="1"/>
              </p:cNvPicPr>
              <p:nvPr/>
            </p:nvPicPr>
            <p:blipFill>
              <a:blip r:embed="rId6"/>
              <a:stretch>
                <a:fillRect/>
              </a:stretch>
            </p:blipFill>
            <p:spPr>
              <a:xfrm>
                <a:off x="5044445" y="3300765"/>
                <a:ext cx="1173808" cy="864200"/>
              </a:xfrm>
              <a:prstGeom prst="rect">
                <a:avLst/>
              </a:prstGeom>
            </p:spPr>
          </p:pic>
        </p:grpSp>
      </p:grpSp>
    </p:spTree>
    <p:extLst>
      <p:ext uri="{BB962C8B-B14F-4D97-AF65-F5344CB8AC3E}">
        <p14:creationId xmlns:p14="http://schemas.microsoft.com/office/powerpoint/2010/main" val="208568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iii-A</a:t>
            </a:r>
          </a:p>
        </p:txBody>
      </p:sp>
      <p:sp>
        <p:nvSpPr>
          <p:cNvPr id="7" name="Notes Placeholder 7"/>
          <p:cNvSpPr txBox="1">
            <a:spLocks/>
          </p:cNvSpPr>
          <p:nvPr/>
        </p:nvSpPr>
        <p:spPr>
          <a:xfrm>
            <a:off x="731520" y="409524"/>
            <a:ext cx="5852160" cy="8395809"/>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Content: </a:t>
            </a:r>
            <a:r>
              <a:rPr lang="en-US" dirty="0">
                <a:latin typeface="Arial" panose="020B0604020202020204" pitchFamily="34" charset="0"/>
                <a:cs typeface="Arial" panose="020B0604020202020204" pitchFamily="34" charset="0"/>
              </a:rPr>
              <a:t>ACE Training is the U.S. Army’s annual suicide prevention training, which is mandatory for Soldiers (IAW AR 600-63) and to be made available to Circle of Support members. The material is based on the most current research and academic literature on suicide prevention and follows educational best practices. The training is designed to enable the instructor to successfully lead participants through suicide prevention concepts with interactive activities and discussions to prompt critical thinking. For the training to be most effective, it is advised that instructors review all content in advance. </a:t>
            </a:r>
          </a:p>
          <a:p>
            <a:endParaRPr lang="en-US"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When instructing, follow the content as written. Insert personal stories/examples as appropriate. Prompts are written into the SmartGuide to highlight times when personal stories/examples can be most valuable. There are many benefits of sharing a personal story or example. For instance, stories/examples can help a trainer to capture the audience’s attention, gain common ground with the audience, and engage the audience on a deeper level. Most importantly, effective use of personal stories or examples can help participants gain better contextual understanding of the material being taught.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The following guidelines can help ensure effective use of personal stories and examples. The story/example</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serves a clear purpose, specifically it reinforces the training objective/content</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helps participants to gain a better contextual understanding about the concepts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does not distract participants from the focus of training (e.g., be mindful of using potentially triggering or traumatizing examples/stories)</a:t>
            </a:r>
          </a:p>
          <a:p>
            <a:pPr marL="685800" indent="-228600">
              <a:buFont typeface="Arial" panose="020B0604020202020204" pitchFamily="34" charset="0"/>
              <a:buChar char="•"/>
            </a:pPr>
            <a:r>
              <a:rPr lang="en-US" sz="1200" dirty="0">
                <a:latin typeface="Arial" panose="020B0604020202020204" pitchFamily="34" charset="0"/>
                <a:cs typeface="Arial" panose="020B0604020202020204" pitchFamily="34" charset="0"/>
              </a:rPr>
              <a:t>is simple, concise, and easy to follow/understand</a:t>
            </a:r>
          </a:p>
          <a:p>
            <a:pPr marL="457200"/>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Remember, sharing your personal stories/examples is to benefit the participant, not yourself. The story/example should highlight the content, not you as a person (e.g., avoid the mistake of making the training about yourself). Lastly, it is highly recommended that you practice your stories/examples before using them in a training session. Rehearsing the story/example can improve effective delivery, especially if the story/example is one that could be emotional for you to share. </a:t>
            </a:r>
          </a:p>
          <a:p>
            <a:endParaRPr lang="en-US" sz="1200" dirty="0">
              <a:latin typeface="Arial" panose="020B0604020202020204" pitchFamily="34" charset="0"/>
              <a:cs typeface="Arial" panose="020B0604020202020204" pitchFamily="34" charset="0"/>
            </a:endParaRPr>
          </a:p>
          <a:p>
            <a:r>
              <a:rPr lang="en-US" sz="1200" b="1" dirty="0">
                <a:latin typeface="Arial" panose="020B0604020202020204" pitchFamily="34" charset="0"/>
                <a:cs typeface="Arial" panose="020B0604020202020204" pitchFamily="34" charset="0"/>
              </a:rPr>
              <a:t>Flow: </a:t>
            </a:r>
            <a:r>
              <a:rPr lang="en-US" sz="1200" dirty="0">
                <a:latin typeface="Arial" panose="020B0604020202020204" pitchFamily="34" charset="0"/>
                <a:cs typeface="Arial" panose="020B0604020202020204" pitchFamily="34" charset="0"/>
              </a:rPr>
              <a:t>This training module is comprised of four main sections.</a:t>
            </a:r>
            <a:endParaRPr lang="en-US"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F4E5D97-C394-8CD1-4FA1-D9952C6D264E}"/>
              </a:ext>
            </a:extLst>
          </p:cNvPr>
          <p:cNvGrpSpPr/>
          <p:nvPr/>
        </p:nvGrpSpPr>
        <p:grpSpPr>
          <a:xfrm>
            <a:off x="731520" y="7227152"/>
            <a:ext cx="6092610" cy="1944374"/>
            <a:chOff x="611295" y="2837066"/>
            <a:chExt cx="6092610" cy="1944374"/>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295" y="2837066"/>
              <a:ext cx="6092610" cy="1944374"/>
            </a:xfrm>
            <a:prstGeom prst="rect">
              <a:avLst/>
            </a:prstGeom>
          </p:spPr>
        </p:pic>
        <p:sp>
          <p:nvSpPr>
            <p:cNvPr id="9" name="TextBox 4"/>
            <p:cNvSpPr txBox="1"/>
            <p:nvPr/>
          </p:nvSpPr>
          <p:spPr>
            <a:xfrm>
              <a:off x="851748" y="3575252"/>
              <a:ext cx="1036749" cy="404458"/>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Introduction</a:t>
              </a:r>
              <a:br>
                <a:rPr lang="en-US" sz="1000" dirty="0"/>
              </a:br>
              <a:endParaRPr lang="en-US" sz="1000" dirty="0"/>
            </a:p>
          </p:txBody>
        </p:sp>
        <p:sp>
          <p:nvSpPr>
            <p:cNvPr id="10" name="Rectangle 9"/>
            <p:cNvSpPr/>
            <p:nvPr/>
          </p:nvSpPr>
          <p:spPr>
            <a:xfrm>
              <a:off x="1181616" y="3322298"/>
              <a:ext cx="635793" cy="235180"/>
            </a:xfrm>
            <a:prstGeom prst="rect">
              <a:avLst/>
            </a:prstGeom>
          </p:spPr>
          <p:txBody>
            <a:bodyPr wrap="none" lIns="95747" tIns="47873" rIns="95747" bIns="4787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1-3</a:t>
              </a:r>
            </a:p>
          </p:txBody>
        </p:sp>
        <p:sp>
          <p:nvSpPr>
            <p:cNvPr id="11" name="TextBox 10"/>
            <p:cNvSpPr txBox="1"/>
            <p:nvPr/>
          </p:nvSpPr>
          <p:spPr>
            <a:xfrm>
              <a:off x="1992991" y="3572796"/>
              <a:ext cx="1043894" cy="542957"/>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RASA</a:t>
              </a:r>
              <a:br>
                <a:rPr lang="en-US" sz="1000" b="1" dirty="0"/>
              </a:br>
              <a:endParaRPr lang="en-US" sz="900" dirty="0"/>
            </a:p>
            <a:p>
              <a:pPr algn="ctr"/>
              <a:endParaRPr lang="en-US" sz="1000" dirty="0"/>
            </a:p>
          </p:txBody>
        </p:sp>
        <p:sp>
          <p:nvSpPr>
            <p:cNvPr id="12" name="Rectangle 11"/>
            <p:cNvSpPr/>
            <p:nvPr/>
          </p:nvSpPr>
          <p:spPr>
            <a:xfrm>
              <a:off x="2326478" y="3326670"/>
              <a:ext cx="635793" cy="235180"/>
            </a:xfrm>
            <a:prstGeom prst="rect">
              <a:avLst/>
            </a:prstGeom>
          </p:spPr>
          <p:txBody>
            <a:bodyPr wrap="none" lIns="95747" tIns="47873" rIns="95747" bIns="4787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4-8</a:t>
              </a:r>
            </a:p>
          </p:txBody>
        </p:sp>
        <p:sp>
          <p:nvSpPr>
            <p:cNvPr id="13" name="TextBox 12"/>
            <p:cNvSpPr txBox="1"/>
            <p:nvPr/>
          </p:nvSpPr>
          <p:spPr>
            <a:xfrm>
              <a:off x="3142628" y="3495435"/>
              <a:ext cx="1031248" cy="558346"/>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Practical Exercises</a:t>
              </a:r>
              <a:br>
                <a:rPr lang="en-US" sz="1000" dirty="0"/>
              </a:br>
              <a:endParaRPr lang="en-US" sz="1000" dirty="0"/>
            </a:p>
          </p:txBody>
        </p:sp>
        <p:sp>
          <p:nvSpPr>
            <p:cNvPr id="14" name="Rectangle 13"/>
            <p:cNvSpPr/>
            <p:nvPr/>
          </p:nvSpPr>
          <p:spPr>
            <a:xfrm>
              <a:off x="3436604" y="3322699"/>
              <a:ext cx="693501" cy="235180"/>
            </a:xfrm>
            <a:prstGeom prst="rect">
              <a:avLst/>
            </a:prstGeom>
          </p:spPr>
          <p:txBody>
            <a:bodyPr wrap="none" lIns="95747" tIns="47873" rIns="95747" bIns="4787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9-11</a:t>
              </a:r>
            </a:p>
          </p:txBody>
        </p:sp>
        <p:sp>
          <p:nvSpPr>
            <p:cNvPr id="16" name="TextBox 14"/>
            <p:cNvSpPr txBox="1"/>
            <p:nvPr/>
          </p:nvSpPr>
          <p:spPr>
            <a:xfrm>
              <a:off x="4282247" y="3574562"/>
              <a:ext cx="1017068" cy="572162"/>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Application &amp; Closing </a:t>
              </a:r>
              <a:endParaRPr lang="en-US" sz="900" dirty="0"/>
            </a:p>
            <a:p>
              <a:pPr algn="ctr"/>
              <a:endParaRPr lang="en-US" sz="1000" dirty="0"/>
            </a:p>
          </p:txBody>
        </p:sp>
        <p:sp>
          <p:nvSpPr>
            <p:cNvPr id="17" name="TextBox 16"/>
            <p:cNvSpPr txBox="1"/>
            <p:nvPr/>
          </p:nvSpPr>
          <p:spPr>
            <a:xfrm>
              <a:off x="5414900" y="3573773"/>
              <a:ext cx="1048996" cy="542957"/>
            </a:xfrm>
            <a:prstGeom prst="rect">
              <a:avLst/>
            </a:prstGeom>
            <a:noFill/>
          </p:spPr>
          <p:txBody>
            <a:bodyPr wrap="square" lIns="95747" tIns="47873" rIns="95747" bIns="4787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b="1" dirty="0"/>
                <a:t>Training Complete</a:t>
              </a:r>
              <a:br>
                <a:rPr lang="en-US" sz="1000" dirty="0"/>
              </a:br>
              <a:endParaRPr lang="en-US" sz="900" dirty="0"/>
            </a:p>
          </p:txBody>
        </p:sp>
        <p:sp>
          <p:nvSpPr>
            <p:cNvPr id="18" name="Rectangle 17"/>
            <p:cNvSpPr/>
            <p:nvPr/>
          </p:nvSpPr>
          <p:spPr>
            <a:xfrm>
              <a:off x="4543444" y="3323317"/>
              <a:ext cx="797698" cy="238400"/>
            </a:xfrm>
            <a:prstGeom prst="rect">
              <a:avLst/>
            </a:prstGeom>
          </p:spPr>
          <p:txBody>
            <a:bodyPr wrap="square" lIns="95747" tIns="47873" rIns="95747" bIns="47873">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i="1" dirty="0">
                  <a:solidFill>
                    <a:schemeClr val="bg1"/>
                  </a:solidFill>
                </a:rPr>
                <a:t>Slides 12-17</a:t>
              </a:r>
            </a:p>
          </p:txBody>
        </p:sp>
      </p:grpSp>
      <p:sp>
        <p:nvSpPr>
          <p:cNvPr id="2" name="TextBox 1">
            <a:extLst>
              <a:ext uri="{FF2B5EF4-FFF2-40B4-BE49-F238E27FC236}">
                <a16:creationId xmlns:a16="http://schemas.microsoft.com/office/drawing/2014/main" id="{6FBD0516-7CDA-2368-819C-AEE85883029F}"/>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062411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iii-B</a:t>
            </a:r>
          </a:p>
        </p:txBody>
      </p:sp>
      <p:sp>
        <p:nvSpPr>
          <p:cNvPr id="7" name="Notes Placeholder 7"/>
          <p:cNvSpPr txBox="1">
            <a:spLocks/>
          </p:cNvSpPr>
          <p:nvPr/>
        </p:nvSpPr>
        <p:spPr>
          <a:xfrm>
            <a:off x="731520" y="558800"/>
            <a:ext cx="5852160" cy="8246533"/>
          </a:xfrm>
          <a:prstGeom prst="rect">
            <a:avLst/>
          </a:prstGeom>
        </p:spPr>
        <p:txBody>
          <a:bodyPr lIns="95747" tIns="47873" rIns="95747" bIns="47873"/>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latin typeface="Arial" panose="020B0604020202020204" pitchFamily="34" charset="0"/>
                <a:cs typeface="Arial" panose="020B0604020202020204" pitchFamily="34" charset="0"/>
              </a:rPr>
              <a:t>Training Preparation (continued)</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Language: </a:t>
            </a:r>
            <a:r>
              <a:rPr lang="en-US" dirty="0">
                <a:latin typeface="Arial" panose="020B0604020202020204" pitchFamily="34" charset="0"/>
                <a:cs typeface="Arial" panose="020B0604020202020204" pitchFamily="34" charset="0"/>
              </a:rPr>
              <a:t>Suicide can be an uncomfortable topic to discuss, and it can be difficult to find the words to talk about it. As researchers continue to learn more about suicide and those impacted by it, the language used continues to evolve. For example, the term “committed suicide” perpetuates the idea that suicide is a criminal act, which can be stigmatizing. Instead, consider the phrase “died by suicide” or “attempted suicide.”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Participants may unintentionally use stigmatizing language, as not everyone understands the harmful impact of these words. It is recommended that during the training, participants are allowed to use the words they feel comfortable with to promote open conversation; however, it is recommended that the instructor supports participant usage of destigmatized language and use those words themselves.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Important concepts</a:t>
            </a:r>
            <a:r>
              <a:rPr lang="en-US" dirty="0">
                <a:latin typeface="Arial" panose="020B0604020202020204" pitchFamily="34" charset="0"/>
                <a:cs typeface="Arial" panose="020B0604020202020204" pitchFamily="34" charset="0"/>
              </a:rPr>
              <a:t>: When Soldiers and Circle of Support members collectively implement the ACE process, use Active Listening and intentionally Fight the Stigma, it creates a culture of trust and cohesion. Consequently, a culture of trust and cohesion encourages help-seeking behavior; Soldiers and Circle of Support members know that when they need someone, other members of the Army Family (e.g., Soldiers in the unit, Circle of Support members, DA Civilians) will have their back. As the trainer, work to present the material as a facilitated discussion so the participants are learning the material but also learning from one another and potentially growing a trusted support network.</a:t>
            </a:r>
          </a:p>
          <a:p>
            <a:endParaRPr lang="en-US" dirty="0"/>
          </a:p>
        </p:txBody>
      </p:sp>
      <p:sp>
        <p:nvSpPr>
          <p:cNvPr id="3" name="TextBox 2">
            <a:extLst>
              <a:ext uri="{FF2B5EF4-FFF2-40B4-BE49-F238E27FC236}">
                <a16:creationId xmlns:a16="http://schemas.microsoft.com/office/drawing/2014/main" id="{8A645685-74C4-8FBA-37E2-47C19A0F8973}"/>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268089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iv-A</a:t>
            </a:r>
          </a:p>
        </p:txBody>
      </p:sp>
      <p:sp>
        <p:nvSpPr>
          <p:cNvPr id="8" name="Notes Placeholder 7"/>
          <p:cNvSpPr>
            <a:spLocks noGrp="1"/>
          </p:cNvSpPr>
          <p:nvPr>
            <p:ph type="body" idx="1"/>
          </p:nvPr>
        </p:nvSpPr>
        <p:spPr>
          <a:xfrm>
            <a:off x="797881" y="616672"/>
            <a:ext cx="5852160" cy="1180838"/>
          </a:xfrm>
          <a:prstGeom prst="rect">
            <a:avLst/>
          </a:prstGeom>
        </p:spPr>
        <p:txBody>
          <a:bodyPr lIns="95747" tIns="47873" rIns="95747" bIns="47873"/>
          <a:lstStyle/>
          <a:p>
            <a:r>
              <a:rPr lang="en-US" b="1" u="sng" dirty="0">
                <a:latin typeface="Arial" panose="020B0604020202020204" pitchFamily="34" charset="0"/>
                <a:cs typeface="Arial" panose="020B0604020202020204" pitchFamily="34" charset="0"/>
              </a:rPr>
              <a:t>ACE Training Facilitation Strategies</a:t>
            </a:r>
            <a:r>
              <a:rPr lang="en-US" b="1"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the SmartGuide prior to the training session. Take notes on when you may use different facilitation strategies to promote an effective learning experience for participants.</a:t>
            </a:r>
          </a:p>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050968428"/>
              </p:ext>
            </p:extLst>
          </p:nvPr>
        </p:nvGraphicFramePr>
        <p:xfrm>
          <a:off x="864243" y="1689753"/>
          <a:ext cx="5719437" cy="7472178"/>
        </p:xfrm>
        <a:graphic>
          <a:graphicData uri="http://schemas.openxmlformats.org/drawingml/2006/table">
            <a:tbl>
              <a:tblPr firstRow="1" firstCol="1" bandRow="1">
                <a:tableStyleId>{1E171933-4619-4E11-9A3F-F7608DF75F80}</a:tableStyleId>
              </a:tblPr>
              <a:tblGrid>
                <a:gridCol w="2266754">
                  <a:extLst>
                    <a:ext uri="{9D8B030D-6E8A-4147-A177-3AD203B41FA5}">
                      <a16:colId xmlns:a16="http://schemas.microsoft.com/office/drawing/2014/main" val="2703133726"/>
                    </a:ext>
                  </a:extLst>
                </a:gridCol>
                <a:gridCol w="3452683">
                  <a:extLst>
                    <a:ext uri="{9D8B030D-6E8A-4147-A177-3AD203B41FA5}">
                      <a16:colId xmlns:a16="http://schemas.microsoft.com/office/drawing/2014/main" val="3602396697"/>
                    </a:ext>
                  </a:extLst>
                </a:gridCol>
              </a:tblGrid>
              <a:tr h="252463">
                <a:tc>
                  <a:txBody>
                    <a:bodyPr/>
                    <a:lstStyle/>
                    <a:p>
                      <a:pPr marL="0" marR="3365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Facilitation Strategies </a:t>
                      </a:r>
                    </a:p>
                  </a:txBody>
                  <a:tcPr marL="0" marR="17041" marT="12516" marB="0" anchor="ctr">
                    <a:lnL w="28575" cap="flat" cmpd="sng" algn="ctr">
                      <a:solidFill>
                        <a:srgbClr val="00956F"/>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tc>
                  <a:txBody>
                    <a:bodyPr/>
                    <a:lstStyle/>
                    <a:p>
                      <a:pPr marL="0" marR="31115" indent="0" algn="ctr">
                        <a:lnSpc>
                          <a:spcPct val="100000"/>
                        </a:lnSpc>
                        <a:spcBef>
                          <a:spcPts val="600"/>
                        </a:spcBef>
                        <a:spcAft>
                          <a:spcPts val="600"/>
                        </a:spcAft>
                      </a:pPr>
                      <a:r>
                        <a:rPr lang="en-US" sz="1200" dirty="0">
                          <a:solidFill>
                            <a:schemeClr val="tx1"/>
                          </a:solidFill>
                          <a:effectLst/>
                          <a:latin typeface="Arial" panose="020B0604020202020204" pitchFamily="34" charset="0"/>
                          <a:ea typeface="Verdana" panose="020B0604030504040204" pitchFamily="34" charset="0"/>
                          <a:cs typeface="Arial" panose="020B0604020202020204" pitchFamily="34" charset="0"/>
                        </a:rPr>
                        <a:t>When/How to Use </a:t>
                      </a:r>
                    </a:p>
                  </a:txBody>
                  <a:tcPr marL="0" marR="17041" marT="12516" marB="0" anchor="ctr">
                    <a:lnL w="12700" cap="flat" cmpd="sng" algn="ctr">
                      <a:noFill/>
                      <a:prstDash val="solid"/>
                      <a:round/>
                      <a:headEnd type="none" w="med" len="med"/>
                      <a:tailEnd type="none" w="med" len="med"/>
                    </a:lnL>
                    <a:lnR w="28575" cap="flat" cmpd="sng" algn="ctr">
                      <a:solidFill>
                        <a:srgbClr val="00956F"/>
                      </a:solidFill>
                      <a:prstDash val="solid"/>
                      <a:round/>
                      <a:headEnd type="none" w="med" len="med"/>
                      <a:tailEnd type="none" w="med" len="med"/>
                    </a:lnR>
                    <a:lnT w="28575" cap="flat" cmpd="sng" algn="ctr">
                      <a:solidFill>
                        <a:srgbClr val="00956F"/>
                      </a:solidFill>
                      <a:prstDash val="solid"/>
                      <a:round/>
                      <a:headEnd type="none" w="med" len="med"/>
                      <a:tailEnd type="none" w="med" len="med"/>
                    </a:lnT>
                    <a:lnB w="28575" cap="flat" cmpd="sng" algn="ctr">
                      <a:solidFill>
                        <a:srgbClr val="00956F"/>
                      </a:solidFill>
                      <a:prstDash val="solid"/>
                      <a:round/>
                      <a:headEnd type="none" w="med" len="med"/>
                      <a:tailEnd type="none" w="med" len="med"/>
                    </a:lnB>
                  </a:tcPr>
                </a:tc>
                <a:extLst>
                  <a:ext uri="{0D108BD9-81ED-4DB2-BD59-A6C34878D82A}">
                    <a16:rowId xmlns:a16="http://schemas.microsoft.com/office/drawing/2014/main" val="4161829511"/>
                  </a:ext>
                </a:extLst>
              </a:tr>
              <a:tr h="1633276">
                <a:tc>
                  <a:txBody>
                    <a:bodyPr/>
                    <a:lstStyle/>
                    <a:p>
                      <a:pPr marL="68580" marR="7747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Asking Quality Questions - </a:t>
                      </a:r>
                      <a:r>
                        <a:rPr lang="en-US" sz="1200" b="0" dirty="0">
                          <a:effectLst/>
                          <a:latin typeface="Arial" panose="020B0604020202020204" pitchFamily="34" charset="0"/>
                          <a:ea typeface="Verdana" panose="020B0604030504040204" pitchFamily="34" charset="0"/>
                          <a:cs typeface="Arial" panose="020B0604020202020204" pitchFamily="34" charset="0"/>
                        </a:rPr>
                        <a:t>Asking quality questions is important for generating participation and group discussions,</a:t>
                      </a:r>
                      <a:r>
                        <a:rPr lang="en-US" sz="1200" b="0" baseline="0" dirty="0">
                          <a:effectLst/>
                          <a:latin typeface="Arial" panose="020B0604020202020204" pitchFamily="34" charset="0"/>
                          <a:ea typeface="Verdana" panose="020B0604030504040204" pitchFamily="34" charset="0"/>
                          <a:cs typeface="Arial" panose="020B0604020202020204" pitchFamily="34" charset="0"/>
                        </a:rPr>
                        <a:t> which is why scripted questions have been included within the material. </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7747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Use closed-ended questions for a check on learning or to get a group consensus. Use open-ended questions when you want to generate discussion. Restate your question when it seems unclear. Poll the audience to get a show of hands, then ask participants to provide examples or explain their rationale. Let participants know, when appropriate, if there is “no right or wrong answer for this question,” which can ease the pressure on the group. </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28575" cap="flat" cmpd="sng" algn="ctr">
                      <a:solidFill>
                        <a:srgbClr val="00956F"/>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469482824"/>
                  </a:ext>
                </a:extLst>
              </a:tr>
              <a:tr h="1527371">
                <a:tc>
                  <a:txBody>
                    <a:bodyPr/>
                    <a:lstStyle/>
                    <a:p>
                      <a:pPr marL="68580" marR="101600"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Efficient Instructions - </a:t>
                      </a:r>
                      <a:r>
                        <a:rPr lang="en-US" sz="1200" b="0" dirty="0">
                          <a:effectLst/>
                          <a:latin typeface="Arial" panose="020B0604020202020204" pitchFamily="34" charset="0"/>
                          <a:ea typeface="Verdana" panose="020B0604030504040204" pitchFamily="34" charset="0"/>
                          <a:cs typeface="Arial" panose="020B0604020202020204" pitchFamily="34" charset="0"/>
                        </a:rPr>
                        <a:t>Efficient instructions for exercises are clear and concise directions resulting in participants' understanding of the intent of the exercise, what actions they need to take, and how long they have to complete the work.</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1714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Include timings in your instructions</a:t>
                      </a:r>
                      <a:r>
                        <a:rPr lang="en-US" sz="1200" baseline="0" dirty="0">
                          <a:effectLst/>
                          <a:latin typeface="Arial" panose="020B0604020202020204" pitchFamily="34" charset="0"/>
                          <a:ea typeface="Verdana" panose="020B0604030504040204" pitchFamily="34" charset="0"/>
                          <a:cs typeface="Arial" panose="020B0604020202020204" pitchFamily="34" charset="0"/>
                        </a:rPr>
                        <a:t> to</a:t>
                      </a:r>
                      <a:r>
                        <a:rPr lang="en-US" sz="1200" dirty="0">
                          <a:effectLst/>
                          <a:latin typeface="Arial" panose="020B0604020202020204" pitchFamily="34" charset="0"/>
                          <a:ea typeface="Verdana" panose="020B0604030504040204" pitchFamily="34" charset="0"/>
                          <a:cs typeface="Arial" panose="020B0604020202020204" pitchFamily="34" charset="0"/>
                        </a:rPr>
                        <a:t> help participants understand how in-depth their discussions should be. Provide time prompts such as “one minute left,” to keep the group on track during activities. Demonstrate lengthy instructions with another individual.</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12061006"/>
                  </a:ext>
                </a:extLst>
              </a:tr>
              <a:tr h="1191794">
                <a:tc>
                  <a:txBody>
                    <a:bodyPr/>
                    <a:lstStyle/>
                    <a:p>
                      <a:pPr marL="68580" marR="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Conducting Effective Discussions</a:t>
                      </a:r>
                      <a:r>
                        <a:rPr lang="en-US" sz="1200" baseline="0" dirty="0">
                          <a:effectLst/>
                          <a:latin typeface="Arial" panose="020B0604020202020204" pitchFamily="34" charset="0"/>
                          <a:ea typeface="Verdana" panose="020B0604030504040204" pitchFamily="34" charset="0"/>
                          <a:cs typeface="Arial" panose="020B0604020202020204" pitchFamily="34" charset="0"/>
                        </a:rPr>
                        <a:t> - </a:t>
                      </a:r>
                      <a:r>
                        <a:rPr lang="en-US" sz="1200" b="0" dirty="0">
                          <a:effectLst/>
                          <a:latin typeface="Arial" panose="020B0604020202020204" pitchFamily="34" charset="0"/>
                          <a:ea typeface="Verdana" panose="020B0604030504040204" pitchFamily="34" charset="0"/>
                          <a:cs typeface="Arial" panose="020B0604020202020204" pitchFamily="34" charset="0"/>
                        </a:rPr>
                        <a:t>Discussions can sometimes get off track. It is important to be purposeful when leading a conversation about a particular topic or activity.</a:t>
                      </a: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5080"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Effective discussions are learner-centric, keep the conversation moving forward, and include a summary with key takeaway points. If restricted in your available</a:t>
                      </a:r>
                      <a:r>
                        <a:rPr lang="en-US" sz="1200" baseline="0" dirty="0">
                          <a:effectLst/>
                          <a:latin typeface="Arial" panose="020B0604020202020204" pitchFamily="34" charset="0"/>
                          <a:ea typeface="Verdana" panose="020B0604030504040204" pitchFamily="34" charset="0"/>
                          <a:cs typeface="Arial" panose="020B0604020202020204" pitchFamily="34" charset="0"/>
                        </a:rPr>
                        <a:t> time, consider having partners/small groups discuss then select a few representatives to share with the larger group.</a:t>
                      </a:r>
                      <a:endParaRPr lang="en-US" sz="120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31272948"/>
                  </a:ext>
                </a:extLst>
              </a:tr>
              <a:tr h="1311407">
                <a:tc>
                  <a:txBody>
                    <a:bodyPr/>
                    <a:lstStyle/>
                    <a:p>
                      <a:pPr marL="68580" marR="276225" indent="-635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Handling Challenges Effectively - </a:t>
                      </a:r>
                      <a:r>
                        <a:rPr lang="en-US" sz="1200" b="0" dirty="0">
                          <a:effectLst/>
                          <a:latin typeface="Arial" panose="020B0604020202020204" pitchFamily="34" charset="0"/>
                          <a:ea typeface="Verdana" panose="020B0604030504040204" pitchFamily="34" charset="0"/>
                          <a:cs typeface="Arial" panose="020B0604020202020204" pitchFamily="34" charset="0"/>
                        </a:rPr>
                        <a:t>There can be many challenges that occur when teaching a class. Having strategies for challenges that are likely to arise can help you be more prepared.</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pPr marL="111125" marR="276225" indent="0" algn="l">
                        <a:lnSpc>
                          <a:spcPct val="100000"/>
                        </a:lnSpc>
                        <a:spcBef>
                          <a:spcPts val="600"/>
                        </a:spcBef>
                        <a:spcAft>
                          <a:spcPts val="600"/>
                        </a:spcAft>
                      </a:pPr>
                      <a:r>
                        <a:rPr lang="en-US" sz="1200" dirty="0">
                          <a:effectLst/>
                          <a:latin typeface="Arial" panose="020B0604020202020204" pitchFamily="34" charset="0"/>
                          <a:ea typeface="Verdana" panose="020B0604030504040204" pitchFamily="34" charset="0"/>
                          <a:cs typeface="Arial" panose="020B0604020202020204" pitchFamily="34" charset="0"/>
                        </a:rPr>
                        <a:t>Be prepared to handle difficult questions, manage emotionally charged contributions, and allow</a:t>
                      </a:r>
                      <a:r>
                        <a:rPr lang="en-US" sz="1200" baseline="0" dirty="0">
                          <a:effectLst/>
                          <a:latin typeface="Arial" panose="020B0604020202020204" pitchFamily="34" charset="0"/>
                          <a:ea typeface="Verdana" panose="020B0604030504040204" pitchFamily="34" charset="0"/>
                          <a:cs typeface="Arial" panose="020B0604020202020204" pitchFamily="34" charset="0"/>
                        </a:rPr>
                        <a:t> the participants time to process what you have just said or asked (be okay with silence). Utilize on-call resources (e.g., chaplain or Behavioral Health) if/when necessary.</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3369691474"/>
                  </a:ext>
                </a:extLst>
              </a:tr>
              <a:tr h="1052613">
                <a:tc>
                  <a:txBody>
                    <a:bodyPr/>
                    <a:lstStyle/>
                    <a:p>
                      <a:pPr marL="68580" marR="276225" indent="-6350" algn="l">
                        <a:lnSpc>
                          <a:spcPct val="100000"/>
                        </a:lnSpc>
                        <a:spcBef>
                          <a:spcPts val="600"/>
                        </a:spcBef>
                        <a:spcAft>
                          <a:spcPts val="600"/>
                        </a:spcAft>
                      </a:pPr>
                      <a:r>
                        <a:rPr lang="en-US" sz="1200" b="1">
                          <a:solidFill>
                            <a:srgbClr val="000000"/>
                          </a:solidFill>
                          <a:effectLst/>
                          <a:latin typeface="Arial" panose="020B0604020202020204" pitchFamily="34" charset="0"/>
                          <a:ea typeface="Verdana" panose="020B0604030504040204" pitchFamily="34" charset="0"/>
                          <a:cs typeface="Arial" panose="020B0604020202020204" pitchFamily="34" charset="0"/>
                        </a:rPr>
                        <a:t>Be Aware of Timing </a:t>
                      </a:r>
                      <a:r>
                        <a:rPr lang="en-US" sz="1200" b="1" dirty="0">
                          <a:solidFill>
                            <a:srgbClr val="000000"/>
                          </a:solidFill>
                          <a:effectLst/>
                          <a:latin typeface="Arial" panose="020B0604020202020204" pitchFamily="34" charset="0"/>
                          <a:ea typeface="Verdana" panose="020B0604030504040204" pitchFamily="34" charset="0"/>
                          <a:cs typeface="Arial" panose="020B0604020202020204" pitchFamily="34" charset="0"/>
                        </a:rPr>
                        <a:t>-</a:t>
                      </a:r>
                      <a:r>
                        <a:rPr lang="en-US" sz="1200" b="0" baseline="0" dirty="0">
                          <a:solidFill>
                            <a:srgbClr val="000000"/>
                          </a:solidFill>
                          <a:effectLst/>
                          <a:latin typeface="Arial" panose="020B0604020202020204" pitchFamily="34" charset="0"/>
                          <a:ea typeface="Verdana" panose="020B0604030504040204" pitchFamily="34" charset="0"/>
                          <a:cs typeface="Arial" panose="020B0604020202020204" pitchFamily="34" charset="0"/>
                        </a:rPr>
                        <a:t> Pace yourself to ensure there is sufficient time for practical exercises and group discussion.</a:t>
                      </a:r>
                      <a:endParaRPr lang="en-US" sz="1200" b="0"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tcPr>
                </a:tc>
                <a:tc>
                  <a:txBody>
                    <a:bodyPr/>
                    <a:lstStyle/>
                    <a:p>
                      <a:pPr marL="111125" marR="276225" indent="0" algn="l">
                        <a:lnSpc>
                          <a:spcPct val="100000"/>
                        </a:lnSpc>
                        <a:spcBef>
                          <a:spcPts val="600"/>
                        </a:spcBef>
                        <a:spcAft>
                          <a:spcPts val="600"/>
                        </a:spcAft>
                      </a:pPr>
                      <a:r>
                        <a:rPr lang="en-US" sz="1200" baseline="0" dirty="0">
                          <a:effectLst/>
                          <a:latin typeface="Arial" panose="020B0604020202020204" pitchFamily="34" charset="0"/>
                          <a:ea typeface="Verdana" panose="020B0604030504040204" pitchFamily="34" charset="0"/>
                          <a:cs typeface="Arial" panose="020B0604020202020204" pitchFamily="34" charset="0"/>
                        </a:rPr>
                        <a:t>Leave ample time to review instructions, execute exercises, and hold discussion. If restricted in your available time, consider having volunteers demonstrate an activity for the whole group rather than working in pairs.</a:t>
                      </a:r>
                      <a:endParaRPr lang="en-US" sz="1200" dirty="0">
                        <a:effectLst/>
                        <a:latin typeface="Arial" panose="020B0604020202020204" pitchFamily="34" charset="0"/>
                        <a:ea typeface="Verdana" panose="020B0604030504040204" pitchFamily="34" charset="0"/>
                        <a:cs typeface="Arial" panose="020B0604020202020204" pitchFamily="34" charset="0"/>
                      </a:endParaRPr>
                    </a:p>
                  </a:txBody>
                  <a:tcPr marL="0" marR="17041" marT="12516" marB="0">
                    <a:lnL w="12700" cap="flat" cmpd="sng" algn="ctr">
                      <a:solidFill>
                        <a:schemeClr val="accent4"/>
                      </a:solidFill>
                      <a:prstDash val="solid"/>
                      <a:round/>
                      <a:headEnd type="none" w="med" len="med"/>
                      <a:tailEnd type="none" w="med" len="med"/>
                    </a:lnL>
                    <a:lnT w="12700"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81627628"/>
                  </a:ext>
                </a:extLst>
              </a:tr>
            </a:tbl>
          </a:graphicData>
        </a:graphic>
      </p:graphicFrame>
      <p:sp>
        <p:nvSpPr>
          <p:cNvPr id="4" name="TextBox 3">
            <a:extLst>
              <a:ext uri="{FF2B5EF4-FFF2-40B4-BE49-F238E27FC236}">
                <a16:creationId xmlns:a16="http://schemas.microsoft.com/office/drawing/2014/main" id="{B67EE72F-A834-6A97-8E24-EC8C4644B5A1}"/>
              </a:ext>
            </a:extLst>
          </p:cNvPr>
          <p:cNvSpPr txBox="1"/>
          <p:nvPr/>
        </p:nvSpPr>
        <p:spPr>
          <a:xfrm>
            <a:off x="8321" y="61730"/>
            <a:ext cx="4837515" cy="193104"/>
          </a:xfrm>
          <a:prstGeom prst="rect">
            <a:avLst/>
          </a:prstGeom>
          <a:noFill/>
        </p:spPr>
        <p:txBody>
          <a:bodyPr wrap="square" lIns="100257" tIns="50128" rIns="100257" bIns="50128" rtlCol="0">
            <a:noAutofit/>
          </a:bodyPr>
          <a:lstStyle/>
          <a:p>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69688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iv-B</a:t>
            </a:r>
          </a:p>
        </p:txBody>
      </p:sp>
      <p:graphicFrame>
        <p:nvGraphicFramePr>
          <p:cNvPr id="9" name="Table 8"/>
          <p:cNvGraphicFramePr>
            <a:graphicFrameLocks noGrp="1"/>
          </p:cNvGraphicFramePr>
          <p:nvPr>
            <p:extLst>
              <p:ext uri="{D42A27DB-BD31-4B8C-83A1-F6EECF244321}">
                <p14:modId xmlns:p14="http://schemas.microsoft.com/office/powerpoint/2010/main" val="563075942"/>
              </p:ext>
            </p:extLst>
          </p:nvPr>
        </p:nvGraphicFramePr>
        <p:xfrm>
          <a:off x="442989" y="631801"/>
          <a:ext cx="6429222" cy="8056804"/>
        </p:xfrm>
        <a:graphic>
          <a:graphicData uri="http://schemas.openxmlformats.org/drawingml/2006/table">
            <a:tbl>
              <a:tblPr firstRow="1" bandRow="1">
                <a:tableStyleId>{5C22544A-7EE6-4342-B048-85BDC9FD1C3A}</a:tableStyleId>
              </a:tblPr>
              <a:tblGrid>
                <a:gridCol w="6429222">
                  <a:extLst>
                    <a:ext uri="{9D8B030D-6E8A-4147-A177-3AD203B41FA5}">
                      <a16:colId xmlns:a16="http://schemas.microsoft.com/office/drawing/2014/main" val="20000"/>
                    </a:ext>
                  </a:extLst>
                </a:gridCol>
              </a:tblGrid>
              <a:tr h="8056804">
                <a:tc>
                  <a:txBody>
                    <a:bodyPr/>
                    <a:lstStyle/>
                    <a:p>
                      <a:r>
                        <a:rPr lang="en-US" sz="1200" b="1" u="sng" kern="1200" dirty="0">
                          <a:solidFill>
                            <a:schemeClr val="tx1"/>
                          </a:solidFill>
                          <a:effectLst/>
                          <a:latin typeface="Arial" panose="020B0604020202020204" pitchFamily="34" charset="0"/>
                          <a:ea typeface="+mn-ea"/>
                          <a:cs typeface="Arial" panose="020B0604020202020204" pitchFamily="34" charset="0"/>
                        </a:rPr>
                        <a:t>Instructor SmartGuide Format</a:t>
                      </a:r>
                      <a:r>
                        <a:rPr lang="en-US" sz="1200" b="1" kern="1200" dirty="0">
                          <a:solidFill>
                            <a:schemeClr val="tx1"/>
                          </a:solidFill>
                          <a:effectLst/>
                          <a:latin typeface="Arial" panose="020B0604020202020204" pitchFamily="34" charset="0"/>
                          <a:ea typeface="+mn-ea"/>
                          <a:cs typeface="Arial" panose="020B0604020202020204" pitchFamily="34" charset="0"/>
                        </a:rPr>
                        <a:t>:</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This SmartGuide has been designed to be user-friendly while containing as much information as possible to help you present this suicide prevention training module.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Side A is an image of the slide, a statement of slide intent (i.e., the target), and then key points and sample talking points. Key points and sample talking points may continue on to Side B when necessary.</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r>
                        <a:rPr lang="en-US" sz="1200" b="0" kern="1200" dirty="0">
                          <a:solidFill>
                            <a:schemeClr val="tx1"/>
                          </a:solidFill>
                          <a:effectLst/>
                          <a:latin typeface="Arial" panose="020B0604020202020204" pitchFamily="34" charset="0"/>
                          <a:ea typeface="+mn-ea"/>
                          <a:cs typeface="Arial" panose="020B0604020202020204" pitchFamily="34" charset="0"/>
                        </a:rPr>
                        <a:t> </a:t>
                      </a:r>
                    </a:p>
                    <a:p>
                      <a:r>
                        <a:rPr lang="en-US" sz="12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2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2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2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200" b="0" kern="1200" dirty="0">
                          <a:solidFill>
                            <a:schemeClr val="tx1"/>
                          </a:solidFill>
                          <a:effectLst/>
                          <a:latin typeface="Arial" panose="020B0604020202020204" pitchFamily="34" charset="0"/>
                          <a:ea typeface="+mn-ea"/>
                          <a:cs typeface="Arial" panose="020B0604020202020204" pitchFamily="34" charset="0"/>
                        </a:rPr>
                        <a:t>. </a:t>
                      </a: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endParaRPr lang="en-US" sz="1200" b="0" kern="1200" dirty="0">
                        <a:solidFill>
                          <a:schemeClr val="tx1"/>
                        </a:solidFill>
                        <a:effectLst/>
                        <a:latin typeface="Arial" panose="020B0604020202020204" pitchFamily="34" charset="0"/>
                        <a:ea typeface="+mn-ea"/>
                        <a:cs typeface="Arial" panose="020B0604020202020204" pitchFamily="34" charset="0"/>
                      </a:endParaRPr>
                    </a:p>
                    <a:p>
                      <a:r>
                        <a:rPr lang="en-US" sz="12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p>
                  </a:txBody>
                  <a:tcPr marL="97124" marR="97124" marT="46265" marB="4626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3"/>
          <a:stretch>
            <a:fillRect/>
          </a:stretch>
        </p:blipFill>
        <p:spPr>
          <a:xfrm>
            <a:off x="787032" y="4006106"/>
            <a:ext cx="2691674" cy="3523077"/>
          </a:xfrm>
          <a:prstGeom prst="rect">
            <a:avLst/>
          </a:prstGeom>
          <a:ln>
            <a:solidFill>
              <a:schemeClr val="tx1"/>
            </a:solidFill>
          </a:ln>
        </p:spPr>
      </p:pic>
      <p:pic>
        <p:nvPicPr>
          <p:cNvPr id="3" name="Picture 2"/>
          <p:cNvPicPr>
            <a:picLocks noChangeAspect="1"/>
          </p:cNvPicPr>
          <p:nvPr/>
        </p:nvPicPr>
        <p:blipFill>
          <a:blip r:embed="rId4"/>
          <a:stretch>
            <a:fillRect/>
          </a:stretch>
        </p:blipFill>
        <p:spPr>
          <a:xfrm>
            <a:off x="3657600" y="4006106"/>
            <a:ext cx="2678949" cy="3523077"/>
          </a:xfrm>
          <a:prstGeom prst="rect">
            <a:avLst/>
          </a:prstGeom>
          <a:ln>
            <a:solidFill>
              <a:schemeClr val="tx1"/>
            </a:solidFill>
          </a:ln>
        </p:spPr>
      </p:pic>
      <p:sp>
        <p:nvSpPr>
          <p:cNvPr id="7" name="TextBox 6">
            <a:extLst>
              <a:ext uri="{FF2B5EF4-FFF2-40B4-BE49-F238E27FC236}">
                <a16:creationId xmlns:a16="http://schemas.microsoft.com/office/drawing/2014/main" id="{0370792B-F8B4-A4BA-3E72-E4FE96203C76}"/>
              </a:ext>
            </a:extLst>
          </p:cNvPr>
          <p:cNvSpPr txBox="1"/>
          <p:nvPr/>
        </p:nvSpPr>
        <p:spPr>
          <a:xfrm>
            <a:off x="2861734" y="45758"/>
            <a:ext cx="4417536" cy="282353"/>
          </a:xfrm>
          <a:prstGeom prst="rect">
            <a:avLst/>
          </a:prstGeom>
          <a:noFill/>
        </p:spPr>
        <p:txBody>
          <a:bodyPr wrap="square" lIns="95747" tIns="47873" rIns="95747" bIns="47873" rtlCol="0">
            <a:noAutofit/>
          </a:bodyPr>
          <a:lstStyle/>
          <a:p>
            <a:pPr algn="r"/>
            <a:r>
              <a:rPr lang="en-US" sz="1200" dirty="0">
                <a:latin typeface="Arial" panose="020B0604020202020204" pitchFamily="34" charset="0"/>
                <a:cs typeface="Arial" panose="020B0604020202020204" pitchFamily="34" charset="0"/>
              </a:rPr>
              <a:t>ACE Training for Circle of Support- Active Listening Module</a:t>
            </a:r>
          </a:p>
        </p:txBody>
      </p:sp>
    </p:spTree>
    <p:extLst>
      <p:ext uri="{BB962C8B-B14F-4D97-AF65-F5344CB8AC3E}">
        <p14:creationId xmlns:p14="http://schemas.microsoft.com/office/powerpoint/2010/main" val="2843487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3556730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2425566" y="3969"/>
            <a:ext cx="6718434"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845690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1020075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78441" y="1205277"/>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Tree>
    <p:extLst>
      <p:ext uri="{BB962C8B-B14F-4D97-AF65-F5344CB8AC3E}">
        <p14:creationId xmlns:p14="http://schemas.microsoft.com/office/powerpoint/2010/main" val="2269905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0.emf"/><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B83CE040-4D10-1219-6F3A-281D3B9CF34A}"/>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686800" y="6492875"/>
            <a:ext cx="457200" cy="365125"/>
          </a:xfrm>
          <a:prstGeom prst="rect">
            <a:avLst/>
          </a:prstGeom>
        </p:spPr>
        <p:txBody>
          <a:bodyPr vert="horz" lIns="91440" tIns="45720" rIns="91440" bIns="45720" rtlCol="0" anchor="ctr"/>
          <a:lstStyle>
            <a:lvl1pPr algn="ctr">
              <a:defRPr sz="1200" b="0">
                <a:solidFill>
                  <a:schemeClr val="tx1"/>
                </a:solidFill>
                <a:latin typeface="Arial" charset="0"/>
                <a:cs typeface="Arial" charset="0"/>
              </a:defRPr>
            </a:lvl1pPr>
          </a:lstStyle>
          <a:p>
            <a:pPr>
              <a:defRPr/>
            </a:pPr>
            <a:fld id="{906D8EBA-1209-4B23-9D41-78EE9CEF2F6F}" type="slidenum">
              <a:rPr lang="en-US" smtClean="0"/>
              <a:pPr>
                <a:defRPr/>
              </a:pPr>
              <a:t>‹#›</a:t>
            </a:fld>
            <a:endParaRPr lang="en-US" dirty="0"/>
          </a:p>
        </p:txBody>
      </p:sp>
      <p:sp>
        <p:nvSpPr>
          <p:cNvPr id="4" name="Rectangle 3">
            <a:extLst>
              <a:ext uri="{FF2B5EF4-FFF2-40B4-BE49-F238E27FC236}">
                <a16:creationId xmlns:a16="http://schemas.microsoft.com/office/drawing/2014/main" id="{3A4632C6-F90A-A48B-B337-97323E718DC0}"/>
              </a:ext>
            </a:extLst>
          </p:cNvPr>
          <p:cNvSpPr/>
          <p:nvPr userDrawn="1"/>
        </p:nvSpPr>
        <p:spPr>
          <a:xfrm>
            <a:off x="0" y="897491"/>
            <a:ext cx="9143998" cy="114136"/>
          </a:xfrm>
          <a:prstGeom prst="rect">
            <a:avLst/>
          </a:prstGeom>
          <a:solidFill>
            <a:srgbClr val="FCBD30"/>
          </a:solidFill>
          <a:ln w="9525" cap="flat" cmpd="sng" algn="ctr">
            <a:solidFill>
              <a:sysClr val="windowText" lastClr="000000"/>
            </a:solidFill>
            <a:prstDash val="solid"/>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82A4935-FADD-75F0-2A3A-0E3546E19173}"/>
              </a:ext>
            </a:extLst>
          </p:cNvPr>
          <p:cNvSpPr/>
          <p:nvPr userDrawn="1"/>
        </p:nvSpPr>
        <p:spPr>
          <a:xfrm>
            <a:off x="2296886" y="0"/>
            <a:ext cx="6847112" cy="897489"/>
          </a:xfrm>
          <a:prstGeom prst="rect">
            <a:avLst/>
          </a:prstGeom>
          <a:solidFill>
            <a:srgbClr val="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2" name="U.S. Army" descr="U.S. Army">
            <a:extLst>
              <a:ext uri="{FF2B5EF4-FFF2-40B4-BE49-F238E27FC236}">
                <a16:creationId xmlns:a16="http://schemas.microsoft.com/office/drawing/2014/main" id="{3AD19165-9652-D3AB-A69F-50EB129A5491}"/>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13881" b="17548"/>
          <a:stretch/>
        </p:blipFill>
        <p:spPr bwMode="black">
          <a:xfrm>
            <a:off x="2" y="0"/>
            <a:ext cx="2296884" cy="618141"/>
          </a:xfrm>
          <a:prstGeom prst="rect">
            <a:avLst/>
          </a:prstGeom>
          <a:solidFill>
            <a:sysClr val="windowText" lastClr="000000"/>
          </a:solidFill>
        </p:spPr>
      </p:pic>
      <p:sp>
        <p:nvSpPr>
          <p:cNvPr id="13" name="Rectangle 12">
            <a:extLst>
              <a:ext uri="{FF2B5EF4-FFF2-40B4-BE49-F238E27FC236}">
                <a16:creationId xmlns:a16="http://schemas.microsoft.com/office/drawing/2014/main" id="{4278205C-A4F7-F1C8-A66A-23FDB981402F}"/>
              </a:ext>
            </a:extLst>
          </p:cNvPr>
          <p:cNvSpPr/>
          <p:nvPr userDrawn="1"/>
        </p:nvSpPr>
        <p:spPr>
          <a:xfrm>
            <a:off x="-1" y="578952"/>
            <a:ext cx="2383277" cy="311285"/>
          </a:xfrm>
          <a:prstGeom prst="rect">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4" name="Picture 13" descr="Logo&#10;&#10;Description automatically generated">
            <a:extLst>
              <a:ext uri="{FF2B5EF4-FFF2-40B4-BE49-F238E27FC236}">
                <a16:creationId xmlns:a16="http://schemas.microsoft.com/office/drawing/2014/main" id="{EF700F6D-E180-031B-16AE-5FC96EE5DE0F}"/>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62328" y="505351"/>
            <a:ext cx="2058617" cy="418477"/>
          </a:xfrm>
          <a:prstGeom prst="rect">
            <a:avLst/>
          </a:prstGeom>
        </p:spPr>
      </p:pic>
      <p:pic>
        <p:nvPicPr>
          <p:cNvPr id="19" name="Picture 18" descr="Logo&#10;&#10;Description automatically generated">
            <a:extLst>
              <a:ext uri="{FF2B5EF4-FFF2-40B4-BE49-F238E27FC236}">
                <a16:creationId xmlns:a16="http://schemas.microsoft.com/office/drawing/2014/main" id="{7A2AA876-6E55-72FE-2158-7C6D2C92E3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50234" y="80636"/>
            <a:ext cx="736566" cy="736216"/>
          </a:xfrm>
          <a:prstGeom prst="rect">
            <a:avLst/>
          </a:prstGeom>
        </p:spPr>
      </p:pic>
    </p:spTree>
    <p:extLst>
      <p:ext uri="{BB962C8B-B14F-4D97-AF65-F5344CB8AC3E}">
        <p14:creationId xmlns:p14="http://schemas.microsoft.com/office/powerpoint/2010/main" val="278169003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hdr="0" ftr="0" dt="0"/>
  <p:txStyles>
    <p:title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8.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9.png"/><Relationship Id="rId7"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50.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54.png"/><Relationship Id="rId11" Type="http://schemas.openxmlformats.org/officeDocument/2006/relationships/image" Target="../media/image8.png"/><Relationship Id="rId5" Type="http://schemas.openxmlformats.org/officeDocument/2006/relationships/image" Target="../media/image53.png"/><Relationship Id="rId10" Type="http://schemas.openxmlformats.org/officeDocument/2006/relationships/image" Target="../media/image33.png"/><Relationship Id="rId4" Type="http://schemas.openxmlformats.org/officeDocument/2006/relationships/image" Target="../media/image52.png"/><Relationship Id="rId9"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rair.gov1.qualtrics.com/jfe/form/SV_6yVdWD8523bSIvz" TargetMode="External"/><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hyperlink" Target="https://wrair.gov1.qualtrics.com/jfe/form/SV_aXFrN0d3WYotIiy"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endParaRPr lang="en-US" altLang="en-US" sz="1200" dirty="0">
              <a:solidFill>
                <a:srgbClr val="303030"/>
              </a:solidFill>
              <a:latin typeface="Arial" panose="020B0604020202020204" pitchFamily="34" charset="0"/>
            </a:endParaRPr>
          </a:p>
        </p:txBody>
      </p:sp>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Trainer notes</a:t>
            </a:r>
          </a:p>
        </p:txBody>
      </p:sp>
      <p:pic>
        <p:nvPicPr>
          <p:cNvPr id="4" name="Picture 3">
            <a:extLst>
              <a:ext uri="{FF2B5EF4-FFF2-40B4-BE49-F238E27FC236}">
                <a16:creationId xmlns:a16="http://schemas.microsoft.com/office/drawing/2014/main" id="{0C16AA17-B62A-4483-9FBE-88C2D29080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54667" y="927893"/>
            <a:ext cx="4354507" cy="5388931"/>
          </a:xfrm>
          <a:prstGeom prst="rect">
            <a:avLst/>
          </a:prstGeom>
        </p:spPr>
      </p:pic>
      <p:pic>
        <p:nvPicPr>
          <p:cNvPr id="3" name="Picture 2" descr="Logo&#10;&#10;Description automatically generated">
            <a:extLst>
              <a:ext uri="{FF2B5EF4-FFF2-40B4-BE49-F238E27FC236}">
                <a16:creationId xmlns:a16="http://schemas.microsoft.com/office/drawing/2014/main" id="{89CEFDB9-288E-4E42-BF44-E3D2A62788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5774" y="88329"/>
            <a:ext cx="947450" cy="948081"/>
          </a:xfrm>
          <a:prstGeom prst="rect">
            <a:avLst/>
          </a:prstGeom>
          <a:gradFill>
            <a:gsLst>
              <a:gs pos="4000">
                <a:srgbClr val="F9F9F9"/>
              </a:gs>
              <a:gs pos="34000">
                <a:srgbClr val="F4F4F4"/>
              </a:gs>
              <a:gs pos="65000">
                <a:srgbClr val="EFEFEF"/>
              </a:gs>
              <a:gs pos="88000">
                <a:srgbClr val="EBEBEB"/>
              </a:gs>
            </a:gsLst>
            <a:lin ang="18900000" scaled="1"/>
          </a:gradFill>
        </p:spPr>
      </p:pic>
      <p:pic>
        <p:nvPicPr>
          <p:cNvPr id="5" name="Picture 4" descr="Logo&#10;&#10;Description automatically generated">
            <a:extLst>
              <a:ext uri="{FF2B5EF4-FFF2-40B4-BE49-F238E27FC236}">
                <a16:creationId xmlns:a16="http://schemas.microsoft.com/office/drawing/2014/main" id="{8ADEA8B2-0348-BB25-E4DD-48A30786B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76" y="211328"/>
            <a:ext cx="660248" cy="825082"/>
          </a:xfrm>
          <a:prstGeom prst="rect">
            <a:avLst/>
          </a:prstGeom>
          <a:gradFill flip="none" rotWithShape="1">
            <a:gsLst>
              <a:gs pos="0">
                <a:srgbClr val="EBEBEB"/>
              </a:gs>
              <a:gs pos="53000">
                <a:srgbClr val="F1F1F1"/>
              </a:gs>
              <a:gs pos="100000">
                <a:srgbClr val="F6F6F6"/>
              </a:gs>
              <a:gs pos="76000">
                <a:srgbClr val="F3F3F3"/>
              </a:gs>
            </a:gsLst>
            <a:lin ang="2700000" scaled="1"/>
            <a:tileRect/>
          </a:gradFill>
        </p:spPr>
      </p:pic>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034349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1413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26894"/>
            <a:ext cx="9143999" cy="649681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764093"/>
            <a:ext cx="9144000" cy="110192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p:cNvSpPr txBox="1"/>
          <p:nvPr/>
        </p:nvSpPr>
        <p:spPr>
          <a:xfrm>
            <a:off x="1513416" y="5233899"/>
            <a:ext cx="3968750" cy="369332"/>
          </a:xfrm>
          <a:prstGeom prst="rect">
            <a:avLst/>
          </a:prstGeom>
          <a:noFill/>
          <a:ln>
            <a:noFill/>
          </a:ln>
        </p:spPr>
        <p:txBody>
          <a:bodyPr wrap="square" rtlCol="0">
            <a:spAutoFit/>
          </a:bodyPr>
          <a:lstStyle/>
          <a:p>
            <a:r>
              <a:rPr lang="en-US" b="1" i="1" dirty="0">
                <a:solidFill>
                  <a:schemeClr val="bg1"/>
                </a:solidFill>
              </a:rPr>
              <a:t>Active Listening </a:t>
            </a:r>
            <a:r>
              <a:rPr lang="en-US" i="1" dirty="0">
                <a:solidFill>
                  <a:schemeClr val="bg1"/>
                </a:solidFill>
              </a:rPr>
              <a:t>Module</a:t>
            </a:r>
          </a:p>
        </p:txBody>
      </p:sp>
      <p:sp>
        <p:nvSpPr>
          <p:cNvPr id="9" name="Slide Number Placeholder 5">
            <a:extLst>
              <a:ext uri="{FF2B5EF4-FFF2-40B4-BE49-F238E27FC236}">
                <a16:creationId xmlns:a16="http://schemas.microsoft.com/office/drawing/2014/main" id="{54247050-2FBB-4063-A574-EE7557E9BE14}"/>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grpSp>
        <p:nvGrpSpPr>
          <p:cNvPr id="2" name="Group 1">
            <a:extLst>
              <a:ext uri="{FF2B5EF4-FFF2-40B4-BE49-F238E27FC236}">
                <a16:creationId xmlns:a16="http://schemas.microsoft.com/office/drawing/2014/main" id="{21961C02-0100-979A-3ACE-F46E135252D8}"/>
              </a:ext>
            </a:extLst>
          </p:cNvPr>
          <p:cNvGrpSpPr/>
          <p:nvPr/>
        </p:nvGrpSpPr>
        <p:grpSpPr>
          <a:xfrm>
            <a:off x="-396241" y="-614927"/>
            <a:ext cx="10081621" cy="2510617"/>
            <a:chOff x="-396241" y="-642869"/>
            <a:chExt cx="10081621" cy="2510617"/>
          </a:xfrm>
        </p:grpSpPr>
        <p:sp>
          <p:nvSpPr>
            <p:cNvPr id="4" name="Rectangle 3">
              <a:extLst>
                <a:ext uri="{FF2B5EF4-FFF2-40B4-BE49-F238E27FC236}">
                  <a16:creationId xmlns:a16="http://schemas.microsoft.com/office/drawing/2014/main" id="{0CA79CAD-8F14-6ABB-F3DE-5CEA1AC813C0}"/>
                </a:ext>
              </a:extLst>
            </p:cNvPr>
            <p:cNvSpPr/>
            <p:nvPr/>
          </p:nvSpPr>
          <p:spPr>
            <a:xfrm>
              <a:off x="-396241" y="-511629"/>
              <a:ext cx="2475411" cy="2379377"/>
            </a:xfrm>
            <a:prstGeom prst="rect">
              <a:avLst/>
            </a:prstGeom>
            <a:gradFill flip="none" rotWithShape="1">
              <a:gsLst>
                <a:gs pos="19000">
                  <a:srgbClr val="61756F"/>
                </a:gs>
                <a:gs pos="58000">
                  <a:srgbClr val="C5BBB1"/>
                </a:gs>
                <a:gs pos="83000">
                  <a:srgbClr val="938168"/>
                </a:gs>
              </a:gsLst>
              <a:path path="circle">
                <a:fillToRect r="100000" b="100000"/>
              </a:path>
              <a:tileRect l="-100000" t="-10000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8666479-3847-147E-3AFF-2E9018133C0F}"/>
                </a:ext>
              </a:extLst>
            </p:cNvPr>
            <p:cNvSpPr/>
            <p:nvPr/>
          </p:nvSpPr>
          <p:spPr>
            <a:xfrm>
              <a:off x="7209969" y="-642869"/>
              <a:ext cx="2475411" cy="2464047"/>
            </a:xfrm>
            <a:prstGeom prst="rect">
              <a:avLst/>
            </a:prstGeom>
            <a:gradFill>
              <a:gsLst>
                <a:gs pos="0">
                  <a:srgbClr val="64563B"/>
                </a:gs>
                <a:gs pos="48000">
                  <a:srgbClr val="14150F"/>
                </a:gs>
                <a:gs pos="59000">
                  <a:srgbClr val="C2B6A5"/>
                </a:gs>
                <a:gs pos="71000">
                  <a:srgbClr val="7795AD"/>
                </a:gs>
                <a:gs pos="93000">
                  <a:srgbClr val="554C3B"/>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D07E0046-31A1-38EC-1C55-30B535DEF5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6459" y="28448"/>
              <a:ext cx="1698020" cy="1699151"/>
            </a:xfrm>
            <a:prstGeom prst="rect">
              <a:avLst/>
            </a:prstGeom>
          </p:spPr>
        </p:pic>
        <p:pic>
          <p:nvPicPr>
            <p:cNvPr id="12" name="Picture 11" descr="Logo&#10;&#10;Description automatically generated">
              <a:extLst>
                <a:ext uri="{FF2B5EF4-FFF2-40B4-BE49-F238E27FC236}">
                  <a16:creationId xmlns:a16="http://schemas.microsoft.com/office/drawing/2014/main" id="{7D9D675F-C741-CBFD-2AAD-681E232095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775" y="104647"/>
              <a:ext cx="1146249" cy="1432416"/>
            </a:xfrm>
            <a:prstGeom prst="rect">
              <a:avLst/>
            </a:prstGeom>
          </p:spPr>
        </p:pic>
      </p:grpSp>
      <p:sp>
        <p:nvSpPr>
          <p:cNvPr id="13" name="Rectangle 12">
            <a:extLst>
              <a:ext uri="{FF2B5EF4-FFF2-40B4-BE49-F238E27FC236}">
                <a16:creationId xmlns:a16="http://schemas.microsoft.com/office/drawing/2014/main" id="{8CD2EA8F-EE7E-6446-9F52-92AA5AB33760}"/>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252444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389934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344" y="1273048"/>
            <a:ext cx="9137311" cy="5205983"/>
          </a:xfrm>
          <a:prstGeom prst="rect">
            <a:avLst/>
          </a:prstGeom>
        </p:spPr>
      </p:pic>
      <p:sp>
        <p:nvSpPr>
          <p:cNvPr id="7" name="Rectangle 6"/>
          <p:cNvSpPr/>
          <p:nvPr/>
        </p:nvSpPr>
        <p:spPr>
          <a:xfrm>
            <a:off x="5173135" y="2844987"/>
            <a:ext cx="2700866" cy="2062103"/>
          </a:xfrm>
          <a:prstGeom prst="rect">
            <a:avLst/>
          </a:prstGeom>
        </p:spPr>
        <p:txBody>
          <a:bodyPr wrap="square">
            <a:spAutoFit/>
          </a:bodyPr>
          <a:lstStyle/>
          <a:p>
            <a:pPr marL="61636">
              <a:spcAft>
                <a:spcPts val="582"/>
              </a:spcAft>
            </a:pPr>
            <a:r>
              <a:rPr lang="en-US" sz="1600" kern="0" dirty="0">
                <a:solidFill>
                  <a:schemeClr val="bg1"/>
                </a:solidFill>
              </a:rPr>
              <a:t>To enhance Circle of Support members’ understanding of the skill of active listening and how using the skill can help build strong relationships and help with suicide prevention and intervention</a:t>
            </a:r>
          </a:p>
        </p:txBody>
      </p:sp>
      <p:sp>
        <p:nvSpPr>
          <p:cNvPr id="2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10" name="Title 1">
            <a:extLst>
              <a:ext uri="{FF2B5EF4-FFF2-40B4-BE49-F238E27FC236}">
                <a16:creationId xmlns:a16="http://schemas.microsoft.com/office/drawing/2014/main" id="{8281DAF0-E9A9-BE4C-395A-DB87A54CCD66}"/>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11" name="Rectangle 10">
            <a:extLst>
              <a:ext uri="{FF2B5EF4-FFF2-40B4-BE49-F238E27FC236}">
                <a16:creationId xmlns:a16="http://schemas.microsoft.com/office/drawing/2014/main" id="{0EA4E8F4-1E92-22C1-7BEB-7B8740B5FFB2}"/>
              </a:ext>
            </a:extLst>
          </p:cNvPr>
          <p:cNvSpPr/>
          <p:nvPr/>
        </p:nvSpPr>
        <p:spPr>
          <a:xfrm>
            <a:off x="-59267" y="-45092"/>
            <a:ext cx="9398000" cy="1318138"/>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8A822B34-3089-8C50-9BC7-83116DCAF92B}"/>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13" name="Group 12">
            <a:extLst>
              <a:ext uri="{FF2B5EF4-FFF2-40B4-BE49-F238E27FC236}">
                <a16:creationId xmlns:a16="http://schemas.microsoft.com/office/drawing/2014/main" id="{84D19F16-E3E3-3177-2AE2-804B9CB5F02D}"/>
              </a:ext>
            </a:extLst>
          </p:cNvPr>
          <p:cNvGrpSpPr/>
          <p:nvPr/>
        </p:nvGrpSpPr>
        <p:grpSpPr>
          <a:xfrm>
            <a:off x="131197" y="430"/>
            <a:ext cx="9015516" cy="1060759"/>
            <a:chOff x="131197" y="430"/>
            <a:chExt cx="9015516" cy="1060759"/>
          </a:xfrm>
        </p:grpSpPr>
        <p:pic>
          <p:nvPicPr>
            <p:cNvPr id="14" name="Picture 13" descr="Logo&#10;&#10;Description automatically generated">
              <a:extLst>
                <a:ext uri="{FF2B5EF4-FFF2-40B4-BE49-F238E27FC236}">
                  <a16:creationId xmlns:a16="http://schemas.microsoft.com/office/drawing/2014/main" id="{BA6820BF-7AA1-DCC2-F26C-6BBF09587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5" name="Picture 14" descr="Logo&#10;&#10;Description automatically generated">
              <a:extLst>
                <a:ext uri="{FF2B5EF4-FFF2-40B4-BE49-F238E27FC236}">
                  <a16:creationId xmlns:a16="http://schemas.microsoft.com/office/drawing/2014/main" id="{412AF1FE-E937-C621-D7BE-CB7957AA2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6" name="Picture 8">
            <a:extLst>
              <a:ext uri="{FF2B5EF4-FFF2-40B4-BE49-F238E27FC236}">
                <a16:creationId xmlns:a16="http://schemas.microsoft.com/office/drawing/2014/main" id="{18D4D331-4BFE-2E97-BF66-67103FD7EE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60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19349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3" name="Rectangle 2"/>
          <p:cNvSpPr/>
          <p:nvPr/>
        </p:nvSpPr>
        <p:spPr>
          <a:xfrm>
            <a:off x="2118360" y="1584344"/>
            <a:ext cx="5981786" cy="1277273"/>
          </a:xfrm>
          <a:prstGeom prst="rect">
            <a:avLst/>
          </a:prstGeom>
        </p:spPr>
        <p:txBody>
          <a:bodyPr wrap="square">
            <a:spAutoFit/>
          </a:bodyPr>
          <a:lstStyle/>
          <a:p>
            <a:pPr lvl="0" defTabSz="914400">
              <a:spcAft>
                <a:spcPts val="600"/>
              </a:spcAft>
              <a:defRPr/>
            </a:pPr>
            <a:r>
              <a:rPr lang="en-US" b="1" dirty="0">
                <a:solidFill>
                  <a:schemeClr val="dk1"/>
                </a:solidFill>
                <a:latin typeface="Arial" panose="020B0604020202020204" pitchFamily="34" charset="0"/>
                <a:cs typeface="Arial" panose="020B0604020202020204" pitchFamily="34" charset="0"/>
              </a:rPr>
              <a:t>Active listening </a:t>
            </a:r>
            <a:r>
              <a:rPr lang="en-US" dirty="0">
                <a:solidFill>
                  <a:schemeClr val="dk1"/>
                </a:solidFill>
                <a:latin typeface="Arial" panose="020B0604020202020204" pitchFamily="34" charset="0"/>
                <a:cs typeface="Arial" panose="020B0604020202020204" pitchFamily="34" charset="0"/>
              </a:rPr>
              <a:t>is a tool that can aid the ACE process.</a:t>
            </a:r>
            <a:br>
              <a:rPr lang="en-US" dirty="0">
                <a:solidFill>
                  <a:schemeClr val="dk1"/>
                </a:solidFill>
                <a:latin typeface="Arial" panose="020B0604020202020204" pitchFamily="34" charset="0"/>
                <a:cs typeface="Arial" panose="020B0604020202020204" pitchFamily="34" charset="0"/>
              </a:rPr>
            </a:br>
            <a:br>
              <a:rPr lang="en-US" dirty="0">
                <a:solidFill>
                  <a:schemeClr val="dk1"/>
                </a:solidFill>
                <a:latin typeface="Arial" panose="020B0604020202020204" pitchFamily="34" charset="0"/>
                <a:cs typeface="Arial" panose="020B0604020202020204" pitchFamily="34" charset="0"/>
              </a:rPr>
            </a:br>
            <a:r>
              <a:rPr lang="en-US" dirty="0">
                <a:solidFill>
                  <a:schemeClr val="dk1"/>
                </a:solidFill>
                <a:latin typeface="Arial" panose="020B0604020202020204" pitchFamily="34" charset="0"/>
                <a:cs typeface="Arial" panose="020B0604020202020204" pitchFamily="34" charset="0"/>
              </a:rPr>
              <a:t>Recall a time when you felt you were really listened to:</a:t>
            </a:r>
          </a:p>
          <a:p>
            <a:pPr lvl="0" defTabSz="914400">
              <a:spcAft>
                <a:spcPts val="600"/>
              </a:spcAft>
              <a:defRPr/>
            </a:pPr>
            <a:endParaRPr lang="en-US" dirty="0">
              <a:solidFill>
                <a:schemeClr val="dk1"/>
              </a:solidFill>
              <a:latin typeface="Arial" panose="020B0604020202020204" pitchFamily="34" charset="0"/>
              <a:cs typeface="Arial" panose="020B0604020202020204" pitchFamily="34" charset="0"/>
            </a:endParaRPr>
          </a:p>
        </p:txBody>
      </p:sp>
      <p:sp>
        <p:nvSpPr>
          <p:cNvPr id="15" name="Rectangle 14"/>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3618" y="2671105"/>
            <a:ext cx="4561551" cy="2328672"/>
          </a:xfrm>
          <a:prstGeom prst="rect">
            <a:avLst/>
          </a:prstGeom>
        </p:spPr>
      </p:pic>
      <p:sp>
        <p:nvSpPr>
          <p:cNvPr id="19" name="Rectangle 18"/>
          <p:cNvSpPr/>
          <p:nvPr/>
        </p:nvSpPr>
        <p:spPr>
          <a:xfrm>
            <a:off x="5500871" y="2600949"/>
            <a:ext cx="2599275" cy="2139047"/>
          </a:xfrm>
          <a:prstGeom prst="rect">
            <a:avLst/>
          </a:prstGeom>
        </p:spPr>
        <p:txBody>
          <a:bodyPr wrap="square">
            <a:spAutoFit/>
          </a:bodyPr>
          <a:lstStyle/>
          <a:p>
            <a:pPr marL="285750" lvl="0" indent="-285750" defTabSz="91440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What were some behaviors that led you to feel that they were actively listening to you?</a:t>
            </a:r>
          </a:p>
          <a:p>
            <a:pPr marL="285750" indent="-285750" defTabSz="914400">
              <a:spcAft>
                <a:spcPts val="600"/>
              </a:spcAft>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What impact did that have on you or your relationship?</a:t>
            </a:r>
          </a:p>
        </p:txBody>
      </p:sp>
      <p:grpSp>
        <p:nvGrpSpPr>
          <p:cNvPr id="24" name="Group 23"/>
          <p:cNvGrpSpPr/>
          <p:nvPr/>
        </p:nvGrpSpPr>
        <p:grpSpPr>
          <a:xfrm>
            <a:off x="2316481" y="5368338"/>
            <a:ext cx="5689598" cy="814139"/>
            <a:chOff x="2316481" y="5368338"/>
            <a:chExt cx="5689598" cy="814139"/>
          </a:xfrm>
        </p:grpSpPr>
        <p:sp>
          <p:nvSpPr>
            <p:cNvPr id="20" name="Rectangle 19">
              <a:extLst>
                <a:ext uri="{FF2B5EF4-FFF2-40B4-BE49-F238E27FC236}">
                  <a16:creationId xmlns:a16="http://schemas.microsoft.com/office/drawing/2014/main" id="{92BF20F5-E176-4F40-B4BB-D8931849A102}"/>
                </a:ext>
              </a:extLst>
            </p:cNvPr>
            <p:cNvSpPr/>
            <p:nvPr/>
          </p:nvSpPr>
          <p:spPr>
            <a:xfrm>
              <a:off x="2316481" y="5368338"/>
              <a:ext cx="5689598" cy="814139"/>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409902" y="5465528"/>
              <a:ext cx="5596177" cy="584775"/>
            </a:xfrm>
            <a:prstGeom prst="rect">
              <a:avLst/>
            </a:prstGeom>
            <a:noFill/>
            <a:ln w="38100">
              <a:noFill/>
            </a:ln>
          </p:spPr>
          <p:txBody>
            <a:bodyPr wrap="square" rtlCol="0">
              <a:spAutoFit/>
            </a:bodyPr>
            <a:lstStyle/>
            <a:p>
              <a:pPr defTabSz="914400">
                <a:spcAft>
                  <a:spcPts val="600"/>
                </a:spcAft>
                <a:defRPr/>
              </a:pPr>
              <a:r>
                <a:rPr lang="en-US" sz="1600" dirty="0"/>
                <a:t>Active listening encourages open communication that can build trust, connection, and cohesive relationships.</a:t>
              </a:r>
            </a:p>
          </p:txBody>
        </p:sp>
      </p:grpSp>
      <p:sp>
        <p:nvSpPr>
          <p:cNvPr id="2" name="Title 1">
            <a:extLst>
              <a:ext uri="{FF2B5EF4-FFF2-40B4-BE49-F238E27FC236}">
                <a16:creationId xmlns:a16="http://schemas.microsoft.com/office/drawing/2014/main" id="{F78D7011-86B6-D43F-C05C-1C7DD0CF4CE2}"/>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a:extLst>
              <a:ext uri="{FF2B5EF4-FFF2-40B4-BE49-F238E27FC236}">
                <a16:creationId xmlns:a16="http://schemas.microsoft.com/office/drawing/2014/main" id="{AAD9BA9F-88B9-AF94-B52E-C709AFF2F44A}"/>
              </a:ext>
            </a:extLst>
          </p:cNvPr>
          <p:cNvSpPr/>
          <p:nvPr/>
        </p:nvSpPr>
        <p:spPr>
          <a:xfrm>
            <a:off x="-59267" y="-34075"/>
            <a:ext cx="9398000" cy="1629436"/>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2F40D98B-30F5-398E-2D93-39E00CB537E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What is Active Listening?</a:t>
            </a:r>
          </a:p>
        </p:txBody>
      </p:sp>
      <p:grpSp>
        <p:nvGrpSpPr>
          <p:cNvPr id="6" name="Group 5">
            <a:extLst>
              <a:ext uri="{FF2B5EF4-FFF2-40B4-BE49-F238E27FC236}">
                <a16:creationId xmlns:a16="http://schemas.microsoft.com/office/drawing/2014/main" id="{DA318D16-F8DE-E773-DCBE-FA761B46AE1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F6EBF7DD-D8D3-57CE-D749-6C383DA677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8B5187FF-AFE0-7F43-BAA1-27558F5200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7A0022EE-5C6B-877C-7A0C-29F75C09F0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0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035688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15"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17"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Fundamentals of Active Listening: RASA</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4440" y="1574463"/>
            <a:ext cx="4292937" cy="4292937"/>
          </a:xfrm>
          <a:prstGeom prst="rect">
            <a:avLst/>
          </a:prstGeom>
        </p:spPr>
      </p:pic>
      <p:sp>
        <p:nvSpPr>
          <p:cNvPr id="7" name="TextBox 6"/>
          <p:cNvSpPr txBox="1"/>
          <p:nvPr/>
        </p:nvSpPr>
        <p:spPr>
          <a:xfrm>
            <a:off x="2740660"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41" name="TextBox 40"/>
          <p:cNvSpPr txBox="1"/>
          <p:nvPr/>
        </p:nvSpPr>
        <p:spPr>
          <a:xfrm>
            <a:off x="4629479"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42" name="TextBox 41"/>
          <p:cNvSpPr txBox="1"/>
          <p:nvPr/>
        </p:nvSpPr>
        <p:spPr>
          <a:xfrm>
            <a:off x="2745741"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43" name="TextBox 42"/>
          <p:cNvSpPr txBox="1"/>
          <p:nvPr/>
        </p:nvSpPr>
        <p:spPr>
          <a:xfrm>
            <a:off x="4856427"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6" name="Rectangle 35"/>
          <p:cNvSpPr/>
          <p:nvPr/>
        </p:nvSpPr>
        <p:spPr>
          <a:xfrm>
            <a:off x="2740660"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27" name="Rectangle 26"/>
          <p:cNvSpPr/>
          <p:nvPr/>
        </p:nvSpPr>
        <p:spPr>
          <a:xfrm>
            <a:off x="4784090" y="2848420"/>
            <a:ext cx="167005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34" name="Rectangle 33"/>
          <p:cNvSpPr/>
          <p:nvPr/>
        </p:nvSpPr>
        <p:spPr>
          <a:xfrm>
            <a:off x="4758762" y="4918251"/>
            <a:ext cx="1753925"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35" name="Rectangle 34"/>
          <p:cNvSpPr/>
          <p:nvPr/>
        </p:nvSpPr>
        <p:spPr>
          <a:xfrm>
            <a:off x="2745740"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pic>
        <p:nvPicPr>
          <p:cNvPr id="46"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10;&#10;Description automatically generated">
            <a:extLst>
              <a:ext uri="{FF2B5EF4-FFF2-40B4-BE49-F238E27FC236}">
                <a16:creationId xmlns:a16="http://schemas.microsoft.com/office/drawing/2014/main" id="{BF36CE4B-6BE5-2FD7-02A2-39D617F29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 name="Picture 2" descr="Logo&#10;&#10;Description automatically generated">
            <a:extLst>
              <a:ext uri="{FF2B5EF4-FFF2-40B4-BE49-F238E27FC236}">
                <a16:creationId xmlns:a16="http://schemas.microsoft.com/office/drawing/2014/main" id="{B1E4E0D6-4C4E-A958-F92A-A6A7534986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Tree>
    <p:extLst>
      <p:ext uri="{BB962C8B-B14F-4D97-AF65-F5344CB8AC3E}">
        <p14:creationId xmlns:p14="http://schemas.microsoft.com/office/powerpoint/2010/main" val="2303508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788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06491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62F511-6B04-4707-F1B7-D4861B1905BC}"/>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028" cy="7102915"/>
          </a:xfrm>
          <a:prstGeom prst="rect">
            <a:avLst/>
          </a:prstGeom>
        </p:spPr>
      </p:pic>
      <p:grpSp>
        <p:nvGrpSpPr>
          <p:cNvPr id="15" name="Group 14"/>
          <p:cNvGrpSpPr/>
          <p:nvPr/>
        </p:nvGrpSpPr>
        <p:grpSpPr>
          <a:xfrm>
            <a:off x="1082039" y="2943884"/>
            <a:ext cx="6598921" cy="954723"/>
            <a:chOff x="1082039" y="2943884"/>
            <a:chExt cx="6598921" cy="954723"/>
          </a:xfrm>
          <a:effectLst>
            <a:outerShdw dist="63500" dir="3000000" algn="tl" rotWithShape="0">
              <a:prstClr val="black">
                <a:alpha val="15000"/>
              </a:prstClr>
            </a:outerShdw>
          </a:effectLst>
        </p:grpSpPr>
        <p:sp>
          <p:nvSpPr>
            <p:cNvPr id="42" name="Rounded Rectangle 41"/>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1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7" name="Rectangle 8"/>
          <p:cNvSpPr/>
          <p:nvPr/>
        </p:nvSpPr>
        <p:spPr>
          <a:xfrm>
            <a:off x="2997200" y="1773256"/>
            <a:ext cx="3439159" cy="573493"/>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3"/>
          <p:cNvSpPr txBox="1">
            <a:spLocks/>
          </p:cNvSpPr>
          <p:nvPr/>
        </p:nvSpPr>
        <p:spPr bwMode="auto">
          <a:xfrm>
            <a:off x="3758816" y="1800590"/>
            <a:ext cx="2622761"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RECEIVE</a:t>
            </a:r>
            <a:r>
              <a:rPr lang="en-US" b="1" i="1" dirty="0">
                <a:solidFill>
                  <a:schemeClr val="bg1"/>
                </a:solidFill>
              </a:rPr>
              <a:t>: Give full attention and defer judgment</a:t>
            </a:r>
            <a:endParaRPr lang="en-US" i="1" dirty="0">
              <a:solidFill>
                <a:schemeClr val="bg1"/>
              </a:solidFill>
            </a:endParaRPr>
          </a:p>
        </p:txBody>
      </p:sp>
      <p:sp>
        <p:nvSpPr>
          <p:cNvPr id="2" name="Rectangle 1"/>
          <p:cNvSpPr/>
          <p:nvPr/>
        </p:nvSpPr>
        <p:spPr>
          <a:xfrm>
            <a:off x="1637872" y="3264491"/>
            <a:ext cx="6248576"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How can you show the speaker that you are effectively receiving the message?</a:t>
            </a:r>
          </a:p>
        </p:txBody>
      </p:sp>
      <p:sp>
        <p:nvSpPr>
          <p:cNvPr id="24" name="Content Placeholder 3"/>
          <p:cNvSpPr txBox="1">
            <a:spLocks/>
          </p:cNvSpPr>
          <p:nvPr/>
        </p:nvSpPr>
        <p:spPr bwMode="auto">
          <a:xfrm>
            <a:off x="1547488" y="4067569"/>
            <a:ext cx="6182476" cy="17547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0070" lvl="0" indent="-285750" defTabSz="914400">
              <a:spcBef>
                <a:spcPct val="0"/>
              </a:spcBef>
              <a:spcAft>
                <a:spcPts val="600"/>
              </a:spcAft>
              <a:buFont typeface="Arial" panose="020B0604020202020204" pitchFamily="34" charset="0"/>
              <a:buChar char="•"/>
              <a:defRPr/>
            </a:pPr>
            <a:r>
              <a:rPr lang="en-US" dirty="0"/>
              <a:t>Squaring up body position and making good eye contact</a:t>
            </a:r>
          </a:p>
          <a:p>
            <a:pPr marL="560070" lvl="0" indent="-285750" defTabSz="914400">
              <a:spcBef>
                <a:spcPct val="0"/>
              </a:spcBef>
              <a:spcAft>
                <a:spcPts val="600"/>
              </a:spcAft>
              <a:buFont typeface="Arial" panose="020B0604020202020204" pitchFamily="34" charset="0"/>
              <a:buChar char="•"/>
              <a:defRPr/>
            </a:pPr>
            <a:r>
              <a:rPr lang="en-US" dirty="0"/>
              <a:t>Resisting mentally preparing what you will say in response</a:t>
            </a:r>
          </a:p>
          <a:p>
            <a:pPr marL="560070" lvl="0" indent="-285750" defTabSz="914400">
              <a:spcBef>
                <a:spcPct val="0"/>
              </a:spcBef>
              <a:spcAft>
                <a:spcPts val="600"/>
              </a:spcAft>
              <a:buFont typeface="Arial" panose="020B0604020202020204" pitchFamily="34" charset="0"/>
              <a:buChar char="•"/>
              <a:defRPr/>
            </a:pPr>
            <a:r>
              <a:rPr lang="en-US" dirty="0"/>
              <a:t>Allowing the speaker to finish before asking any questions or offering your perspective</a:t>
            </a:r>
          </a:p>
          <a:p>
            <a:pPr marL="558800" lvl="0" indent="-285750" defTabSz="914400">
              <a:spcBef>
                <a:spcPct val="0"/>
              </a:spcBef>
              <a:spcAft>
                <a:spcPts val="600"/>
              </a:spcAft>
              <a:buFont typeface="Arial" panose="020B0604020202020204" pitchFamily="34" charset="0"/>
              <a:buChar char="•"/>
              <a:defRPr/>
            </a:pPr>
            <a:r>
              <a:rPr lang="en-US" dirty="0"/>
              <a:t>Trying to empathize with the speaker and put yourself into their shoes</a:t>
            </a:r>
          </a:p>
          <a:p>
            <a:pPr marL="558800" lvl="0" indent="-285750" defTabSz="914400">
              <a:spcBef>
                <a:spcPct val="0"/>
              </a:spcBef>
              <a:spcAft>
                <a:spcPts val="600"/>
              </a:spcAft>
              <a:buFont typeface="Arial" panose="020B0604020202020204" pitchFamily="34" charset="0"/>
              <a:buChar char="•"/>
              <a:defRPr/>
            </a:pPr>
            <a:r>
              <a:rPr lang="en-US" dirty="0"/>
              <a:t>Resisting interrupting with counter arguments or offering quick solutions</a:t>
            </a:r>
            <a:endParaRPr lang="en-US" i="1" dirty="0"/>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036" y="1443338"/>
            <a:ext cx="1235048" cy="1235048"/>
          </a:xfrm>
          <a:prstGeom prst="rect">
            <a:avLst/>
          </a:prstGeom>
          <a:effectLst/>
        </p:spPr>
      </p:pic>
      <p:sp>
        <p:nvSpPr>
          <p:cNvPr id="27" name="TextBox 26"/>
          <p:cNvSpPr txBox="1"/>
          <p:nvPr/>
        </p:nvSpPr>
        <p:spPr>
          <a:xfrm>
            <a:off x="2397760" y="161341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R</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480" y="3024727"/>
            <a:ext cx="451886" cy="394145"/>
          </a:xfrm>
          <a:prstGeom prst="rect">
            <a:avLst/>
          </a:prstGeom>
        </p:spPr>
      </p:pic>
      <p:pic>
        <p:nvPicPr>
          <p:cNvPr id="4" name="Picture 8">
            <a:extLst>
              <a:ext uri="{FF2B5EF4-FFF2-40B4-BE49-F238E27FC236}">
                <a16:creationId xmlns:a16="http://schemas.microsoft.com/office/drawing/2014/main" id="{EAEC2272-289E-2C50-40D3-A658F3FB02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6573D55D-37E2-A911-F303-582D7A372D83}"/>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8F566965-86F1-A06A-AF01-3181DCCA79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F347BBD8-76B3-8A32-FEF0-69814CCF5C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9837BB5A-25B3-D4A9-6090-E5ED93A164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3">
            <a:extLst>
              <a:ext uri="{FF2B5EF4-FFF2-40B4-BE49-F238E27FC236}">
                <a16:creationId xmlns:a16="http://schemas.microsoft.com/office/drawing/2014/main" id="{361A77D8-A12F-39ED-7A1B-C72499FE248B}"/>
              </a:ext>
            </a:extLst>
          </p:cNvPr>
          <p:cNvSpPr txBox="1">
            <a:spLocks/>
          </p:cNvSpPr>
          <p:nvPr/>
        </p:nvSpPr>
        <p:spPr bwMode="auto">
          <a:xfrm>
            <a:off x="928943" y="329738"/>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2">
                    <a:lumMod val="65000"/>
                  </a:schemeClr>
                </a:solidFill>
              </a:rPr>
              <a:t>R</a:t>
            </a:r>
          </a:p>
        </p:txBody>
      </p:sp>
      <p:sp>
        <p:nvSpPr>
          <p:cNvPr id="12" name="Title 3">
            <a:extLst>
              <a:ext uri="{FF2B5EF4-FFF2-40B4-BE49-F238E27FC236}">
                <a16:creationId xmlns:a16="http://schemas.microsoft.com/office/drawing/2014/main" id="{CED8B5E3-0FEA-CC72-24D1-6E1A440E948A}"/>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FFCC01"/>
                </a:solidFill>
              </a:rPr>
              <a:t>R</a:t>
            </a:r>
            <a:r>
              <a:rPr lang="en-US" sz="2000" cap="none" dirty="0">
                <a:solidFill>
                  <a:srgbClr val="404040"/>
                </a:solidFill>
              </a:rPr>
              <a:t>ASA: Receive</a:t>
            </a:r>
          </a:p>
        </p:txBody>
      </p:sp>
    </p:spTree>
    <p:extLst>
      <p:ext uri="{BB962C8B-B14F-4D97-AF65-F5344CB8AC3E}">
        <p14:creationId xmlns:p14="http://schemas.microsoft.com/office/powerpoint/2010/main" val="29807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652991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6C8A17-320D-809E-F198-C20B3F7042EB}"/>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
            <a:ext cx="9148028" cy="7102915"/>
          </a:xfrm>
          <a:prstGeom prst="rect">
            <a:avLst/>
          </a:prstGeom>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grpSp>
        <p:nvGrpSpPr>
          <p:cNvPr id="37" name="Group 36"/>
          <p:cNvGrpSpPr/>
          <p:nvPr/>
        </p:nvGrpSpPr>
        <p:grpSpPr>
          <a:xfrm>
            <a:off x="1082039" y="2943885"/>
            <a:ext cx="5820411" cy="923330"/>
            <a:chOff x="1082039" y="2943884"/>
            <a:chExt cx="6598921" cy="954723"/>
          </a:xfrm>
          <a:effectLst>
            <a:outerShdw dist="63500" dir="3000000" algn="tl" rotWithShape="0">
              <a:prstClr val="black">
                <a:alpha val="15000"/>
              </a:prstClr>
            </a:outerShdw>
          </a:effectLst>
        </p:grpSpPr>
        <p:sp>
          <p:nvSpPr>
            <p:cNvPr id="38" name="Rounded Rectangle 37"/>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43" name="Rectangle 8"/>
          <p:cNvSpPr/>
          <p:nvPr/>
        </p:nvSpPr>
        <p:spPr>
          <a:xfrm>
            <a:off x="2997200" y="1667466"/>
            <a:ext cx="3905250" cy="773100"/>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ontent Placeholder 3"/>
          <p:cNvSpPr txBox="1">
            <a:spLocks/>
          </p:cNvSpPr>
          <p:nvPr/>
        </p:nvSpPr>
        <p:spPr bwMode="auto">
          <a:xfrm>
            <a:off x="3758816" y="1692640"/>
            <a:ext cx="29594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ACKNOWLEDGE</a:t>
            </a:r>
            <a:r>
              <a:rPr lang="en-US" b="1" i="1" dirty="0">
                <a:solidFill>
                  <a:schemeClr val="bg1"/>
                </a:solidFill>
              </a:rPr>
              <a:t>: Demonstrate you are listening by using verbal and nonverbal cues</a:t>
            </a:r>
            <a:endParaRPr lang="en-US" i="1" dirty="0">
              <a:solidFill>
                <a:schemeClr val="bg1"/>
              </a:solidFill>
            </a:endParaRPr>
          </a:p>
        </p:txBody>
      </p:sp>
      <p:sp>
        <p:nvSpPr>
          <p:cNvPr id="45" name="Rectangle 44"/>
          <p:cNvSpPr/>
          <p:nvPr/>
        </p:nvSpPr>
        <p:spPr>
          <a:xfrm>
            <a:off x="1637872" y="3264491"/>
            <a:ext cx="6092092"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What are some behaviors that demonstrate you acknowledge what is being said?</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036" y="1443338"/>
            <a:ext cx="1235048" cy="1235048"/>
          </a:xfrm>
          <a:prstGeom prst="rect">
            <a:avLst/>
          </a:prstGeom>
          <a:effectLst/>
        </p:spPr>
      </p:pic>
      <p:sp>
        <p:nvSpPr>
          <p:cNvPr id="46" name="Content Placeholder 3"/>
          <p:cNvSpPr txBox="1">
            <a:spLocks/>
          </p:cNvSpPr>
          <p:nvPr/>
        </p:nvSpPr>
        <p:spPr bwMode="auto">
          <a:xfrm>
            <a:off x="1547488" y="4067569"/>
            <a:ext cx="6182476" cy="13172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60070" lvl="0" indent="-285750" defTabSz="914400">
              <a:spcBef>
                <a:spcPct val="0"/>
              </a:spcBef>
              <a:spcAft>
                <a:spcPts val="600"/>
              </a:spcAft>
              <a:buFont typeface="Arial" panose="020B0604020202020204" pitchFamily="34" charset="0"/>
              <a:buChar char="•"/>
              <a:defRPr/>
            </a:pPr>
            <a:r>
              <a:rPr lang="en-US" dirty="0"/>
              <a:t>Be sure to nod occasionally and/or provide a thumbs up</a:t>
            </a:r>
          </a:p>
          <a:p>
            <a:pPr marL="560070" lvl="0" indent="-285750" defTabSz="914400">
              <a:spcBef>
                <a:spcPct val="0"/>
              </a:spcBef>
              <a:spcAft>
                <a:spcPts val="600"/>
              </a:spcAft>
              <a:buFont typeface="Arial" panose="020B0604020202020204" pitchFamily="34" charset="0"/>
              <a:buChar char="•"/>
              <a:defRPr/>
            </a:pPr>
            <a:r>
              <a:rPr lang="en-US" dirty="0"/>
              <a:t>Use facial expressions to show interest and/or concern</a:t>
            </a:r>
          </a:p>
          <a:p>
            <a:pPr marL="560070" lvl="0" indent="-285750" defTabSz="914400">
              <a:spcBef>
                <a:spcPct val="0"/>
              </a:spcBef>
              <a:spcAft>
                <a:spcPts val="600"/>
              </a:spcAft>
              <a:buFont typeface="Arial" panose="020B0604020202020204" pitchFamily="34" charset="0"/>
              <a:buChar char="•"/>
              <a:defRPr/>
            </a:pPr>
            <a:r>
              <a:rPr lang="en-US" dirty="0"/>
              <a:t>Be sure your posture is open and attentive</a:t>
            </a:r>
          </a:p>
          <a:p>
            <a:pPr marL="560070" lvl="0" indent="-285750" defTabSz="914400">
              <a:spcBef>
                <a:spcPct val="0"/>
              </a:spcBef>
              <a:spcAft>
                <a:spcPts val="600"/>
              </a:spcAft>
              <a:buFont typeface="Arial" panose="020B0604020202020204" pitchFamily="34" charset="0"/>
              <a:buChar char="•"/>
              <a:defRPr/>
            </a:pPr>
            <a:r>
              <a:rPr lang="en-US" dirty="0"/>
              <a:t>Occasionally say “I see” or “go on” to encourage conversation</a:t>
            </a:r>
          </a:p>
        </p:txBody>
      </p:sp>
      <p:sp>
        <p:nvSpPr>
          <p:cNvPr id="48" name="TextBox 47"/>
          <p:cNvSpPr txBox="1"/>
          <p:nvPr/>
        </p:nvSpPr>
        <p:spPr>
          <a:xfrm>
            <a:off x="2397760" y="161341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A</a:t>
            </a: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480" y="3024727"/>
            <a:ext cx="451886" cy="394145"/>
          </a:xfrm>
          <a:prstGeom prst="rect">
            <a:avLst/>
          </a:prstGeom>
        </p:spPr>
      </p:pic>
      <p:pic>
        <p:nvPicPr>
          <p:cNvPr id="3" name="Picture 8">
            <a:extLst>
              <a:ext uri="{FF2B5EF4-FFF2-40B4-BE49-F238E27FC236}">
                <a16:creationId xmlns:a16="http://schemas.microsoft.com/office/drawing/2014/main" id="{E3B48530-A973-2007-6F37-43DAF026BE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CEFEB538-FFCA-788A-8ECE-451516348F5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D72A5C50-7490-9692-DDF6-FC48CF8A14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7C1F5D57-A623-B187-37FA-F0FA875BB4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2C1444BB-C1B4-7AFA-F363-DAAD3986B9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61709420-D744-F7A8-CB3A-7231A8D159A8}"/>
              </a:ext>
            </a:extLst>
          </p:cNvPr>
          <p:cNvSpPr txBox="1">
            <a:spLocks/>
          </p:cNvSpPr>
          <p:nvPr/>
        </p:nvSpPr>
        <p:spPr bwMode="auto">
          <a:xfrm>
            <a:off x="928943" y="329738"/>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D0D0D0"/>
                </a:solidFill>
              </a:rPr>
              <a:t>R</a:t>
            </a:r>
            <a:r>
              <a:rPr lang="en-US" sz="2000" cap="none" dirty="0">
                <a:solidFill>
                  <a:schemeClr val="bg2">
                    <a:lumMod val="65000"/>
                  </a:schemeClr>
                </a:solidFill>
              </a:rPr>
              <a:t>A</a:t>
            </a:r>
          </a:p>
        </p:txBody>
      </p:sp>
      <p:sp>
        <p:nvSpPr>
          <p:cNvPr id="9" name="Title 3">
            <a:extLst>
              <a:ext uri="{FF2B5EF4-FFF2-40B4-BE49-F238E27FC236}">
                <a16:creationId xmlns:a16="http://schemas.microsoft.com/office/drawing/2014/main" id="{B184D81A-10A8-DDB3-4B0D-45872497B3F8}"/>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a:t>
            </a:r>
            <a:r>
              <a:rPr lang="en-US" sz="2000" cap="none" dirty="0">
                <a:solidFill>
                  <a:srgbClr val="FFCC01"/>
                </a:solidFill>
              </a:rPr>
              <a:t>A</a:t>
            </a:r>
            <a:r>
              <a:rPr lang="en-US" sz="2000" cap="none" dirty="0">
                <a:solidFill>
                  <a:srgbClr val="404040"/>
                </a:solidFill>
              </a:rPr>
              <a:t>SA: Acknowledge</a:t>
            </a:r>
          </a:p>
        </p:txBody>
      </p:sp>
    </p:spTree>
    <p:extLst>
      <p:ext uri="{BB962C8B-B14F-4D97-AF65-F5344CB8AC3E}">
        <p14:creationId xmlns:p14="http://schemas.microsoft.com/office/powerpoint/2010/main" val="253887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839259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D0B64-0E27-FDAA-3A8C-2FDE719F06A6}"/>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 y="-10725"/>
            <a:ext cx="9148028" cy="7102915"/>
          </a:xfrm>
          <a:prstGeom prst="rect">
            <a:avLst/>
          </a:prstGeom>
        </p:spPr>
      </p:pic>
      <p:sp>
        <p:nvSpPr>
          <p:cNvPr id="11" name="TextBox 10">
            <a:extLst>
              <a:ext uri="{FF2B5EF4-FFF2-40B4-BE49-F238E27FC236}">
                <a16:creationId xmlns:a16="http://schemas.microsoft.com/office/drawing/2014/main" id="{5C9B8211-21FE-6138-6799-E2E8E7768BE1}"/>
              </a:ext>
            </a:extLst>
          </p:cNvPr>
          <p:cNvSpPr txBox="1"/>
          <p:nvPr/>
        </p:nvSpPr>
        <p:spPr>
          <a:xfrm>
            <a:off x="4417675" y="1396442"/>
            <a:ext cx="2959484" cy="771428"/>
          </a:xfrm>
          <a:prstGeom prst="rect">
            <a:avLst/>
          </a:prstGeom>
          <a:solidFill>
            <a:schemeClr val="tx1"/>
          </a:solidFill>
        </p:spPr>
        <p:txBody>
          <a:bodyPr wrap="square" rtlCol="0">
            <a:spAutoFit/>
          </a:bodyPr>
          <a:lstStyle/>
          <a:p>
            <a:endParaRPr lang="en-US" dirty="0"/>
          </a:p>
        </p:txBody>
      </p:sp>
      <p:sp>
        <p:nvSpPr>
          <p:cNvPr id="22"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14" name="Rectangle 8"/>
          <p:cNvSpPr/>
          <p:nvPr/>
        </p:nvSpPr>
        <p:spPr>
          <a:xfrm>
            <a:off x="3670300" y="1618033"/>
            <a:ext cx="2051050" cy="345484"/>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3"/>
          <p:cNvSpPr txBox="1">
            <a:spLocks/>
          </p:cNvSpPr>
          <p:nvPr/>
        </p:nvSpPr>
        <p:spPr bwMode="auto">
          <a:xfrm>
            <a:off x="4405114" y="1414206"/>
            <a:ext cx="29594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SUMMARIZE: </a:t>
            </a:r>
            <a:r>
              <a:rPr lang="en-US" b="1" i="1" dirty="0">
                <a:solidFill>
                  <a:schemeClr val="bg1"/>
                </a:solidFill>
              </a:rPr>
              <a:t>Taking a moment to pause and summarize what has been said by the speaker</a:t>
            </a:r>
            <a:endParaRPr lang="en-US" i="1" dirty="0">
              <a:solidFill>
                <a:schemeClr val="bg1"/>
              </a:solidFill>
            </a:endParaRPr>
          </a:p>
        </p:txBody>
      </p:sp>
      <p:sp>
        <p:nvSpPr>
          <p:cNvPr id="20" name="Rectangle 19"/>
          <p:cNvSpPr/>
          <p:nvPr/>
        </p:nvSpPr>
        <p:spPr>
          <a:xfrm>
            <a:off x="1714521" y="2760971"/>
            <a:ext cx="5975778" cy="2492990"/>
          </a:xfrm>
          <a:prstGeom prst="rect">
            <a:avLst/>
          </a:prstGeom>
        </p:spPr>
        <p:txBody>
          <a:bodyPr wrap="square">
            <a:spAutoFit/>
          </a:bodyPr>
          <a:lstStyle/>
          <a:p>
            <a:pPr lvl="0" defTabSz="914400" eaLnBrk="0" fontAlgn="base" hangingPunct="0">
              <a:spcBef>
                <a:spcPct val="0"/>
              </a:spcBef>
              <a:spcAft>
                <a:spcPts val="600"/>
              </a:spcAft>
              <a:defRPr/>
            </a:pPr>
            <a:r>
              <a:rPr lang="en-US" sz="1400" b="1" dirty="0">
                <a:latin typeface="Arial" panose="020B0604020202020204" pitchFamily="34" charset="0"/>
                <a:cs typeface="Arial" panose="020B0604020202020204" pitchFamily="34" charset="0"/>
              </a:rPr>
              <a:t>Paraphrase concisely what has been said:</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Periodically summarize the speaker’s comments to show you are listening</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Focus on what is being said by making mental or written notes</a:t>
            </a:r>
          </a:p>
          <a:p>
            <a:pPr lvl="0" defTabSz="914400" eaLnBrk="0" fontAlgn="base" hangingPunct="0">
              <a:spcBef>
                <a:spcPct val="0"/>
              </a:spcBef>
              <a:spcAft>
                <a:spcPts val="600"/>
              </a:spcAft>
              <a:defRPr/>
            </a:pPr>
            <a:r>
              <a:rPr lang="en-US" sz="1400" b="1" dirty="0">
                <a:latin typeface="Arial" panose="020B0604020202020204" pitchFamily="34" charset="0"/>
                <a:cs typeface="Arial" panose="020B0604020202020204" pitchFamily="34" charset="0"/>
              </a:rPr>
              <a:t>Confirm your understanding of what has been said by repeating it back in your own words</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“What I’m hearing you say is…”</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“Sounds like you are saying…”</a:t>
            </a:r>
          </a:p>
          <a:p>
            <a:pPr marL="742950" lvl="1" indent="-285750" defTabSz="914400" eaLnBrk="0" fontAlgn="base" hangingPunct="0">
              <a:spcBef>
                <a:spcPct val="0"/>
              </a:spcBef>
              <a:spcAft>
                <a:spcPts val="600"/>
              </a:spcAft>
              <a:buFont typeface="Wingdings" panose="05000000000000000000" pitchFamily="2" charset="2"/>
              <a:buChar char="§"/>
              <a:defRPr/>
            </a:pPr>
            <a:r>
              <a:rPr lang="en-US" sz="1400" dirty="0">
                <a:latin typeface="Arial" panose="020B0604020202020204" pitchFamily="34" charset="0"/>
                <a:cs typeface="Arial" panose="020B0604020202020204" pitchFamily="34" charset="0"/>
              </a:rPr>
              <a:t>“To clarify, I heard you say… is that correct?”</a:t>
            </a: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755" y="1149677"/>
            <a:ext cx="1235048" cy="1235048"/>
          </a:xfrm>
          <a:prstGeom prst="rect">
            <a:avLst/>
          </a:prstGeom>
          <a:effectLst/>
        </p:spPr>
      </p:pic>
      <p:sp>
        <p:nvSpPr>
          <p:cNvPr id="25" name="TextBox 24"/>
          <p:cNvSpPr txBox="1"/>
          <p:nvPr/>
        </p:nvSpPr>
        <p:spPr>
          <a:xfrm>
            <a:off x="3070860" y="1320491"/>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S</a:t>
            </a:r>
          </a:p>
        </p:txBody>
      </p:sp>
      <p:pic>
        <p:nvPicPr>
          <p:cNvPr id="3" name="Picture 8">
            <a:extLst>
              <a:ext uri="{FF2B5EF4-FFF2-40B4-BE49-F238E27FC236}">
                <a16:creationId xmlns:a16="http://schemas.microsoft.com/office/drawing/2014/main" id="{A2879166-FE3B-3DA6-F232-5DD1A81FE6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B4B19E44-1F52-A60A-8BC1-B2451DB965E8}"/>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491F0B93-C2F2-8C40-8D2A-27DF3DD5A9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D343F476-E6A5-D5E9-F647-535D0A52F71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7" name="Picture 8">
            <a:extLst>
              <a:ext uri="{FF2B5EF4-FFF2-40B4-BE49-F238E27FC236}">
                <a16:creationId xmlns:a16="http://schemas.microsoft.com/office/drawing/2014/main" id="{E1D1B3EC-E0C7-A8AA-999A-4A935DCEA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E4F29D5F-6097-8B05-1CA0-89012C00A54C}"/>
              </a:ext>
            </a:extLst>
          </p:cNvPr>
          <p:cNvSpPr txBox="1">
            <a:spLocks/>
          </p:cNvSpPr>
          <p:nvPr/>
        </p:nvSpPr>
        <p:spPr bwMode="auto">
          <a:xfrm>
            <a:off x="928943" y="329738"/>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D0D0D0"/>
                </a:solidFill>
              </a:rPr>
              <a:t>RA</a:t>
            </a:r>
            <a:r>
              <a:rPr lang="en-US" sz="2000" cap="none" dirty="0">
                <a:solidFill>
                  <a:schemeClr val="bg2">
                    <a:lumMod val="65000"/>
                  </a:schemeClr>
                </a:solidFill>
              </a:rPr>
              <a:t>S</a:t>
            </a:r>
          </a:p>
        </p:txBody>
      </p:sp>
      <p:sp>
        <p:nvSpPr>
          <p:cNvPr id="9" name="Title 3">
            <a:extLst>
              <a:ext uri="{FF2B5EF4-FFF2-40B4-BE49-F238E27FC236}">
                <a16:creationId xmlns:a16="http://schemas.microsoft.com/office/drawing/2014/main" id="{7DB21599-2A51-74D2-41A8-BFEF1ADE9FFF}"/>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RA</a:t>
            </a:r>
            <a:r>
              <a:rPr lang="en-US" sz="2000" cap="none" dirty="0">
                <a:solidFill>
                  <a:srgbClr val="FFCC01"/>
                </a:solidFill>
              </a:rPr>
              <a:t>S</a:t>
            </a:r>
            <a:r>
              <a:rPr lang="en-US" sz="2000" cap="none" dirty="0">
                <a:solidFill>
                  <a:srgbClr val="404040"/>
                </a:solidFill>
              </a:rPr>
              <a:t>A: Summarize</a:t>
            </a:r>
          </a:p>
        </p:txBody>
      </p:sp>
    </p:spTree>
    <p:extLst>
      <p:ext uri="{BB962C8B-B14F-4D97-AF65-F5344CB8AC3E}">
        <p14:creationId xmlns:p14="http://schemas.microsoft.com/office/powerpoint/2010/main" val="2683339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348082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E0D7B8A-F22C-66BF-123D-8801A0259AA7}"/>
              </a:ext>
            </a:extLst>
          </p:cNvPr>
          <p:cNvSpPr/>
          <p:nvPr/>
        </p:nvSpPr>
        <p:spPr>
          <a:xfrm>
            <a:off x="-59267" y="-132202"/>
            <a:ext cx="9398000" cy="1575539"/>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8028" cy="7102915"/>
          </a:xfrm>
          <a:prstGeom prst="rect">
            <a:avLst/>
          </a:prstGeom>
        </p:spPr>
      </p:pic>
      <p:sp>
        <p:nvSpPr>
          <p:cNvPr id="32"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grpSp>
        <p:nvGrpSpPr>
          <p:cNvPr id="13" name="Group 12"/>
          <p:cNvGrpSpPr/>
          <p:nvPr/>
        </p:nvGrpSpPr>
        <p:grpSpPr>
          <a:xfrm>
            <a:off x="1082039" y="2416834"/>
            <a:ext cx="6598921" cy="954723"/>
            <a:chOff x="1082039" y="2943884"/>
            <a:chExt cx="6598921" cy="954723"/>
          </a:xfrm>
          <a:effectLst>
            <a:outerShdw dist="63500" dir="3000000" algn="tl" rotWithShape="0">
              <a:prstClr val="black">
                <a:alpha val="15000"/>
              </a:prstClr>
            </a:outerShdw>
          </a:effectLst>
        </p:grpSpPr>
        <p:sp>
          <p:nvSpPr>
            <p:cNvPr id="15" name="Rounded Rectangle 14"/>
            <p:cNvSpPr/>
            <p:nvPr/>
          </p:nvSpPr>
          <p:spPr>
            <a:xfrm>
              <a:off x="1547488" y="3242023"/>
              <a:ext cx="6133472" cy="656584"/>
            </a:xfrm>
            <a:prstGeom prst="roundRect">
              <a:avLst/>
            </a:prstGeom>
            <a:solidFill>
              <a:srgbClr val="FFD531"/>
            </a:solidFill>
            <a:ln>
              <a:solidFill>
                <a:srgbClr val="FFD5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82039" y="2943884"/>
              <a:ext cx="603990" cy="579862"/>
            </a:xfrm>
            <a:prstGeom prst="ellipse">
              <a:avLst/>
            </a:prstGeom>
            <a:solidFill>
              <a:srgbClr val="FFD5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20" name="Rectangle 8"/>
          <p:cNvSpPr/>
          <p:nvPr/>
        </p:nvSpPr>
        <p:spPr>
          <a:xfrm>
            <a:off x="2997200" y="1506556"/>
            <a:ext cx="3492500" cy="573493"/>
          </a:xfrm>
          <a:custGeom>
            <a:avLst/>
            <a:gdLst>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0 w 6766983"/>
              <a:gd name="connsiteY4" fmla="*/ 0 h 327168"/>
              <a:gd name="connsiteX0" fmla="*/ 1995 w 6768978"/>
              <a:gd name="connsiteY0" fmla="*/ 0 h 327168"/>
              <a:gd name="connsiteX1" fmla="*/ 6768978 w 6768978"/>
              <a:gd name="connsiteY1" fmla="*/ 0 h 327168"/>
              <a:gd name="connsiteX2" fmla="*/ 6768978 w 6768978"/>
              <a:gd name="connsiteY2" fmla="*/ 327168 h 327168"/>
              <a:gd name="connsiteX3" fmla="*/ 1995 w 6768978"/>
              <a:gd name="connsiteY3" fmla="*/ 327168 h 327168"/>
              <a:gd name="connsiteX4" fmla="*/ 0 w 6768978"/>
              <a:gd name="connsiteY4" fmla="*/ 171449 h 327168"/>
              <a:gd name="connsiteX5" fmla="*/ 1995 w 6768978"/>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690155 w 6766983"/>
              <a:gd name="connsiteY4" fmla="*/ 149664 h 327168"/>
              <a:gd name="connsiteX5" fmla="*/ 0 w 6766983"/>
              <a:gd name="connsiteY5" fmla="*/ 0 h 327168"/>
              <a:gd name="connsiteX0" fmla="*/ 0 w 6766983"/>
              <a:gd name="connsiteY0" fmla="*/ 0 h 327168"/>
              <a:gd name="connsiteX1" fmla="*/ 6766983 w 6766983"/>
              <a:gd name="connsiteY1" fmla="*/ 0 h 327168"/>
              <a:gd name="connsiteX2" fmla="*/ 6766983 w 6766983"/>
              <a:gd name="connsiteY2" fmla="*/ 327168 h 327168"/>
              <a:gd name="connsiteX3" fmla="*/ 0 w 6766983"/>
              <a:gd name="connsiteY3" fmla="*/ 327168 h 327168"/>
              <a:gd name="connsiteX4" fmla="*/ 166280 w 6766983"/>
              <a:gd name="connsiteY4" fmla="*/ 164994 h 327168"/>
              <a:gd name="connsiteX5" fmla="*/ 0 w 6766983"/>
              <a:gd name="connsiteY5" fmla="*/ 0 h 3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6983" h="327168">
                <a:moveTo>
                  <a:pt x="0" y="0"/>
                </a:moveTo>
                <a:lnTo>
                  <a:pt x="6766983" y="0"/>
                </a:lnTo>
                <a:lnTo>
                  <a:pt x="6766983" y="327168"/>
                </a:lnTo>
                <a:lnTo>
                  <a:pt x="0" y="327168"/>
                </a:lnTo>
                <a:lnTo>
                  <a:pt x="166280" y="164994"/>
                </a:lnTo>
                <a:lnTo>
                  <a:pt x="0" y="0"/>
                </a:lnTo>
                <a:close/>
              </a:path>
            </a:pathLst>
          </a:custGeom>
          <a:solidFill>
            <a:srgbClr val="2420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3"/>
          <p:cNvSpPr txBox="1">
            <a:spLocks/>
          </p:cNvSpPr>
          <p:nvPr/>
        </p:nvSpPr>
        <p:spPr bwMode="auto">
          <a:xfrm>
            <a:off x="3758816" y="1533890"/>
            <a:ext cx="2730884" cy="4713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b="1" i="1" dirty="0">
                <a:solidFill>
                  <a:srgbClr val="FFD531"/>
                </a:solidFill>
              </a:rPr>
              <a:t>ASK</a:t>
            </a:r>
            <a:r>
              <a:rPr lang="en-US" b="1" i="1" dirty="0">
                <a:solidFill>
                  <a:schemeClr val="bg1"/>
                </a:solidFill>
              </a:rPr>
              <a:t>: Ask clarifying questions to check for understanding</a:t>
            </a:r>
            <a:endParaRPr lang="en-US" i="1" dirty="0">
              <a:solidFill>
                <a:schemeClr val="bg1"/>
              </a:solidFill>
            </a:endParaRPr>
          </a:p>
        </p:txBody>
      </p:sp>
      <p:sp>
        <p:nvSpPr>
          <p:cNvPr id="22" name="Rectangle 21"/>
          <p:cNvSpPr/>
          <p:nvPr/>
        </p:nvSpPr>
        <p:spPr>
          <a:xfrm>
            <a:off x="1637872" y="2737441"/>
            <a:ext cx="6248576" cy="584775"/>
          </a:xfrm>
          <a:prstGeom prst="rect">
            <a:avLst/>
          </a:prstGeom>
        </p:spPr>
        <p:txBody>
          <a:bodyPr wrap="square">
            <a:spAutoFit/>
          </a:bodyPr>
          <a:lstStyle/>
          <a:p>
            <a:pPr lvl="0" defTabSz="914400" eaLnBrk="0" fontAlgn="base" hangingPunct="0">
              <a:spcBef>
                <a:spcPct val="0"/>
              </a:spcBef>
              <a:spcAft>
                <a:spcPts val="600"/>
              </a:spcAft>
              <a:defRPr/>
            </a:pPr>
            <a:r>
              <a:rPr lang="en-US" sz="1600" b="1" dirty="0">
                <a:latin typeface="Arial" panose="020B0604020202020204" pitchFamily="34" charset="0"/>
                <a:cs typeface="Arial" panose="020B0604020202020204" pitchFamily="34" charset="0"/>
              </a:rPr>
              <a:t>What are some advantages of asking open-ended questions rather than closed-ended questions?</a:t>
            </a: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0336" y="1164917"/>
            <a:ext cx="1235048" cy="1235048"/>
          </a:xfrm>
          <a:prstGeom prst="rect">
            <a:avLst/>
          </a:prstGeom>
          <a:effectLst/>
        </p:spPr>
      </p:pic>
      <p:sp>
        <p:nvSpPr>
          <p:cNvPr id="23" name="Content Placeholder 3"/>
          <p:cNvSpPr txBox="1">
            <a:spLocks/>
          </p:cNvSpPr>
          <p:nvPr/>
        </p:nvSpPr>
        <p:spPr bwMode="auto">
          <a:xfrm>
            <a:off x="1547488" y="3540519"/>
            <a:ext cx="6182476" cy="17547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4320" lvl="0" defTabSz="914400">
              <a:spcBef>
                <a:spcPct val="0"/>
              </a:spcBef>
              <a:spcAft>
                <a:spcPts val="600"/>
              </a:spcAft>
              <a:defRPr/>
            </a:pPr>
            <a:r>
              <a:rPr lang="en-US" b="1" dirty="0"/>
              <a:t>Ask questions to clarify the meaning of what is being said:</a:t>
            </a:r>
          </a:p>
          <a:p>
            <a:pPr marL="1074420" lvl="1" defTabSz="914400">
              <a:spcBef>
                <a:spcPct val="0"/>
              </a:spcBef>
              <a:spcAft>
                <a:spcPts val="600"/>
              </a:spcAft>
              <a:buFont typeface="Arial" panose="020B0604020202020204" pitchFamily="34" charset="0"/>
              <a:buChar char="•"/>
              <a:defRPr/>
            </a:pPr>
            <a:r>
              <a:rPr lang="en-US" dirty="0"/>
              <a:t>“What do you mean when you say…?”</a:t>
            </a:r>
          </a:p>
          <a:p>
            <a:pPr marL="1074420" lvl="1" defTabSz="914400">
              <a:spcBef>
                <a:spcPct val="0"/>
              </a:spcBef>
              <a:spcAft>
                <a:spcPts val="600"/>
              </a:spcAft>
              <a:buFont typeface="Arial" panose="020B0604020202020204" pitchFamily="34" charset="0"/>
              <a:buChar char="•"/>
              <a:defRPr/>
            </a:pPr>
            <a:r>
              <a:rPr lang="en-US" dirty="0"/>
              <a:t>“Help me better understand what you are saying.”</a:t>
            </a:r>
          </a:p>
          <a:p>
            <a:pPr marL="1074420" lvl="1" defTabSz="914400">
              <a:spcBef>
                <a:spcPct val="0"/>
              </a:spcBef>
              <a:spcAft>
                <a:spcPts val="600"/>
              </a:spcAft>
              <a:buFont typeface="Arial" panose="020B0604020202020204" pitchFamily="34" charset="0"/>
              <a:buChar char="•"/>
              <a:defRPr/>
            </a:pPr>
            <a:r>
              <a:rPr lang="en-US" dirty="0"/>
              <a:t>“I don’t want to misunderstand; can you restate what you just said?”</a:t>
            </a:r>
          </a:p>
          <a:p>
            <a:pPr marL="274320" lvl="0" defTabSz="914400">
              <a:spcBef>
                <a:spcPct val="0"/>
              </a:spcBef>
              <a:spcAft>
                <a:spcPts val="600"/>
              </a:spcAft>
              <a:defRPr/>
            </a:pPr>
            <a:r>
              <a:rPr lang="en-US" b="1" dirty="0"/>
              <a:t>Ask for more information:</a:t>
            </a:r>
          </a:p>
          <a:p>
            <a:pPr marL="1074420" lvl="1" defTabSz="914400">
              <a:spcBef>
                <a:spcPct val="0"/>
              </a:spcBef>
              <a:spcAft>
                <a:spcPts val="600"/>
              </a:spcAft>
              <a:buFont typeface="Arial" panose="020B0604020202020204" pitchFamily="34" charset="0"/>
              <a:buChar char="•"/>
              <a:defRPr/>
            </a:pPr>
            <a:r>
              <a:rPr lang="en-US" dirty="0"/>
              <a:t>“I am not sure I fully understand, can you give me more information?”</a:t>
            </a:r>
          </a:p>
          <a:p>
            <a:pPr marL="1074420" lvl="1" defTabSz="914400">
              <a:spcBef>
                <a:spcPct val="0"/>
              </a:spcBef>
              <a:spcAft>
                <a:spcPts val="600"/>
              </a:spcAft>
              <a:buFont typeface="Arial" panose="020B0604020202020204" pitchFamily="34" charset="0"/>
              <a:buChar char="•"/>
              <a:defRPr/>
            </a:pPr>
            <a:r>
              <a:rPr lang="en-US" dirty="0"/>
              <a:t>“I believe I understand what you are saying, but I need a little more information.”</a:t>
            </a:r>
          </a:p>
        </p:txBody>
      </p:sp>
      <p:sp>
        <p:nvSpPr>
          <p:cNvPr id="26" name="TextBox 25"/>
          <p:cNvSpPr txBox="1"/>
          <p:nvPr/>
        </p:nvSpPr>
        <p:spPr>
          <a:xfrm>
            <a:off x="2385060" y="1327668"/>
            <a:ext cx="1625600" cy="923330"/>
          </a:xfrm>
          <a:prstGeom prst="rect">
            <a:avLst/>
          </a:prstGeom>
          <a:noFill/>
          <a:effectLst/>
        </p:spPr>
        <p:txBody>
          <a:bodyPr wrap="square" rtlCol="0">
            <a:spAutoFit/>
          </a:bodyPr>
          <a:lstStyle/>
          <a:p>
            <a:pPr algn="ctr"/>
            <a:r>
              <a:rPr lang="en-US" sz="5400" dirty="0">
                <a:solidFill>
                  <a:srgbClr val="727365"/>
                </a:solidFill>
                <a:latin typeface="Arial Black" panose="020B0A04020102020204" pitchFamily="34" charset="0"/>
              </a:rPr>
              <a:t>A</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6480" y="2495565"/>
            <a:ext cx="451886" cy="394145"/>
          </a:xfrm>
          <a:prstGeom prst="rect">
            <a:avLst/>
          </a:prstGeom>
        </p:spPr>
      </p:pic>
      <p:pic>
        <p:nvPicPr>
          <p:cNvPr id="11" name="Picture 8">
            <a:extLst>
              <a:ext uri="{FF2B5EF4-FFF2-40B4-BE49-F238E27FC236}">
                <a16:creationId xmlns:a16="http://schemas.microsoft.com/office/drawing/2014/main" id="{E7BFB370-6F54-D73A-1D04-37F5D5556F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2723057C-A312-AA58-B4BD-F41F6455C4FB}"/>
              </a:ext>
            </a:extLst>
          </p:cNvPr>
          <p:cNvGrpSpPr/>
          <p:nvPr/>
        </p:nvGrpSpPr>
        <p:grpSpPr>
          <a:xfrm>
            <a:off x="131197" y="430"/>
            <a:ext cx="9015516" cy="1060759"/>
            <a:chOff x="131197" y="430"/>
            <a:chExt cx="9015516" cy="1060759"/>
          </a:xfrm>
        </p:grpSpPr>
        <p:pic>
          <p:nvPicPr>
            <p:cNvPr id="17" name="Picture 16" descr="Logo&#10;&#10;Description automatically generated">
              <a:extLst>
                <a:ext uri="{FF2B5EF4-FFF2-40B4-BE49-F238E27FC236}">
                  <a16:creationId xmlns:a16="http://schemas.microsoft.com/office/drawing/2014/main" id="{6CABF206-E39D-0BFB-D294-1DDA9C62D7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8" name="Picture 17" descr="Logo&#10;&#10;Description automatically generated">
              <a:extLst>
                <a:ext uri="{FF2B5EF4-FFF2-40B4-BE49-F238E27FC236}">
                  <a16:creationId xmlns:a16="http://schemas.microsoft.com/office/drawing/2014/main" id="{5648362E-AB24-4C86-759B-2D2A35BFA4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9" name="Picture 8">
            <a:extLst>
              <a:ext uri="{FF2B5EF4-FFF2-40B4-BE49-F238E27FC236}">
                <a16:creationId xmlns:a16="http://schemas.microsoft.com/office/drawing/2014/main" id="{73F3C48E-6DDD-E18B-1AFE-BDBA21E7FA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3">
            <a:extLst>
              <a:ext uri="{FF2B5EF4-FFF2-40B4-BE49-F238E27FC236}">
                <a16:creationId xmlns:a16="http://schemas.microsoft.com/office/drawing/2014/main" id="{A4771636-8CBD-3AFC-A286-AED643B02DD5}"/>
              </a:ext>
            </a:extLst>
          </p:cNvPr>
          <p:cNvSpPr txBox="1">
            <a:spLocks/>
          </p:cNvSpPr>
          <p:nvPr/>
        </p:nvSpPr>
        <p:spPr bwMode="auto">
          <a:xfrm>
            <a:off x="928943" y="329738"/>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D0D0D0"/>
                </a:solidFill>
              </a:rPr>
              <a:t>RAS</a:t>
            </a:r>
            <a:r>
              <a:rPr lang="en-US" sz="2000" cap="none" dirty="0">
                <a:solidFill>
                  <a:schemeClr val="bg2">
                    <a:lumMod val="65000"/>
                  </a:schemeClr>
                </a:solidFill>
              </a:rPr>
              <a:t>A</a:t>
            </a:r>
          </a:p>
        </p:txBody>
      </p:sp>
      <p:sp>
        <p:nvSpPr>
          <p:cNvPr id="27" name="Title 3">
            <a:extLst>
              <a:ext uri="{FF2B5EF4-FFF2-40B4-BE49-F238E27FC236}">
                <a16:creationId xmlns:a16="http://schemas.microsoft.com/office/drawing/2014/main" id="{C69CE521-3BF8-DF8E-4DDC-CB25FBE078D6}"/>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RAS</a:t>
            </a:r>
            <a:r>
              <a:rPr lang="en-US" sz="2000" cap="none" dirty="0">
                <a:solidFill>
                  <a:srgbClr val="FFCC01"/>
                </a:solidFill>
              </a:rPr>
              <a:t>A</a:t>
            </a:r>
            <a:r>
              <a:rPr lang="en-US" sz="2000" cap="none" dirty="0">
                <a:solidFill>
                  <a:srgbClr val="404040"/>
                </a:solidFill>
              </a:rPr>
              <a:t>: Ask</a:t>
            </a:r>
          </a:p>
        </p:txBody>
      </p:sp>
    </p:spTree>
    <p:extLst>
      <p:ext uri="{BB962C8B-B14F-4D97-AF65-F5344CB8AC3E}">
        <p14:creationId xmlns:p14="http://schemas.microsoft.com/office/powerpoint/2010/main" val="318618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831937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Prepare to Actively Listen with RASA</a:t>
            </a:r>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
        <p:nvSpPr>
          <p:cNvPr id="26"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Fundamentals of Active Listening: RASA</a:t>
            </a:r>
          </a:p>
        </p:txBody>
      </p:sp>
      <p:pic>
        <p:nvPicPr>
          <p:cNvPr id="3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5815603" y="2421968"/>
            <a:ext cx="2547705" cy="3631763"/>
          </a:xfrm>
          <a:prstGeom prst="rect">
            <a:avLst/>
          </a:prstGeom>
        </p:spPr>
        <p:txBody>
          <a:bodyPr wrap="square">
            <a:spAutoFit/>
          </a:bodyPr>
          <a:lstStyle/>
          <a:p>
            <a:pPr>
              <a:spcBef>
                <a:spcPts val="600"/>
              </a:spcBef>
            </a:pPr>
            <a:r>
              <a:rPr lang="en-US" sz="1600" b="1" dirty="0">
                <a:latin typeface="Arial" panose="020B0604020202020204" pitchFamily="34" charset="0"/>
                <a:cs typeface="Arial" panose="020B0604020202020204" pitchFamily="34" charset="0"/>
              </a:rPr>
              <a:t>KEY CONSIDERATIONS when using RASA:</a:t>
            </a:r>
          </a:p>
          <a:p>
            <a:pPr marL="342900" indent="-342900">
              <a:spcBef>
                <a:spcPts val="600"/>
              </a:spcBef>
              <a:buAutoNum type="arabicPeriod"/>
            </a:pPr>
            <a:r>
              <a:rPr lang="en-US" sz="1600" b="1" dirty="0">
                <a:latin typeface="Arial" panose="020B0604020202020204" pitchFamily="34" charset="0"/>
                <a:cs typeface="Arial" panose="020B0604020202020204" pitchFamily="34" charset="0"/>
              </a:rPr>
              <a:t>Be agile</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Do your best to use each step of RASA but know that you do not have to follow a specific order.</a:t>
            </a:r>
          </a:p>
          <a:p>
            <a:pPr marL="342900" indent="-342900">
              <a:spcBef>
                <a:spcPts val="600"/>
              </a:spcBef>
              <a:buAutoNum type="arabicPeriod"/>
            </a:pPr>
            <a:r>
              <a:rPr lang="en-US" sz="1600" b="1" dirty="0">
                <a:latin typeface="Arial" panose="020B0604020202020204" pitchFamily="34" charset="0"/>
                <a:cs typeface="Arial" panose="020B0604020202020204" pitchFamily="34" charset="0"/>
              </a:rPr>
              <a:t>Practice makes progress</a:t>
            </a:r>
            <a:r>
              <a:rPr lang="en-US" sz="1400" b="1"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Some parts may feel natural while others may feel uncomfortable at first. Make an effort to practice each one.</a:t>
            </a:r>
          </a:p>
          <a:p>
            <a:pPr marL="342900" indent="-342900">
              <a:buAutoNum type="arabicPeriod"/>
            </a:pPr>
            <a:endParaRPr lang="en-US" sz="1400" dirty="0"/>
          </a:p>
        </p:txBody>
      </p:sp>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4554" y="2447787"/>
            <a:ext cx="529830" cy="648733"/>
          </a:xfrm>
          <a:prstGeom prst="rect">
            <a:avLst/>
          </a:prstGeom>
        </p:spPr>
      </p:pic>
      <p:cxnSp>
        <p:nvCxnSpPr>
          <p:cNvPr id="46" name="Straight Connector 45"/>
          <p:cNvCxnSpPr/>
          <p:nvPr/>
        </p:nvCxnSpPr>
        <p:spPr>
          <a:xfrm>
            <a:off x="5773806" y="2405257"/>
            <a:ext cx="24338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025" y="1539579"/>
            <a:ext cx="4292937" cy="4292937"/>
          </a:xfrm>
          <a:prstGeom prst="rect">
            <a:avLst/>
          </a:prstGeom>
        </p:spPr>
      </p:pic>
      <p:cxnSp>
        <p:nvCxnSpPr>
          <p:cNvPr id="47" name="Straight Connector 46"/>
          <p:cNvCxnSpPr/>
          <p:nvPr/>
        </p:nvCxnSpPr>
        <p:spPr>
          <a:xfrm>
            <a:off x="5773806" y="5877702"/>
            <a:ext cx="24338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211580"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55" name="TextBox 54"/>
          <p:cNvSpPr txBox="1"/>
          <p:nvPr/>
        </p:nvSpPr>
        <p:spPr>
          <a:xfrm>
            <a:off x="3100399"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56" name="TextBox 55"/>
          <p:cNvSpPr txBox="1"/>
          <p:nvPr/>
        </p:nvSpPr>
        <p:spPr>
          <a:xfrm>
            <a:off x="1201421"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57" name="TextBox 56"/>
          <p:cNvSpPr txBox="1"/>
          <p:nvPr/>
        </p:nvSpPr>
        <p:spPr>
          <a:xfrm>
            <a:off x="3307027"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58" name="Rectangle 57"/>
          <p:cNvSpPr/>
          <p:nvPr/>
        </p:nvSpPr>
        <p:spPr>
          <a:xfrm>
            <a:off x="1196340"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59" name="Rectangle 58"/>
          <p:cNvSpPr/>
          <p:nvPr/>
        </p:nvSpPr>
        <p:spPr>
          <a:xfrm>
            <a:off x="3210559" y="2853500"/>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60" name="Rectangle 59"/>
          <p:cNvSpPr/>
          <p:nvPr/>
        </p:nvSpPr>
        <p:spPr>
          <a:xfrm>
            <a:off x="3210560" y="4928411"/>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61" name="Rectangle 60"/>
          <p:cNvSpPr/>
          <p:nvPr/>
        </p:nvSpPr>
        <p:spPr>
          <a:xfrm>
            <a:off x="1201420"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pic>
        <p:nvPicPr>
          <p:cNvPr id="10" name="Picture 9" descr="Logo&#10;&#10;Description automatically generated">
            <a:extLst>
              <a:ext uri="{FF2B5EF4-FFF2-40B4-BE49-F238E27FC236}">
                <a16:creationId xmlns:a16="http://schemas.microsoft.com/office/drawing/2014/main" id="{6D36FCE9-D320-C97B-5168-ECDD4DE05A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9DA734DB-E9B5-DE88-6213-5800F1BC5C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Tree>
    <p:extLst>
      <p:ext uri="{BB962C8B-B14F-4D97-AF65-F5344CB8AC3E}">
        <p14:creationId xmlns:p14="http://schemas.microsoft.com/office/powerpoint/2010/main" val="2649262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688714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2525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 y="0"/>
            <a:ext cx="9151091" cy="7111999"/>
          </a:xfrm>
          <a:prstGeom prst="rect">
            <a:avLst/>
          </a:prstGeom>
        </p:spPr>
      </p:pic>
      <p:sp>
        <p:nvSpPr>
          <p:cNvPr id="82" name="Rounded Rectangle 81"/>
          <p:cNvSpPr/>
          <p:nvPr/>
        </p:nvSpPr>
        <p:spPr>
          <a:xfrm>
            <a:off x="827779" y="2144789"/>
            <a:ext cx="2639321" cy="929872"/>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Rounded Rectangle 2"/>
          <p:cNvSpPr/>
          <p:nvPr/>
        </p:nvSpPr>
        <p:spPr>
          <a:xfrm>
            <a:off x="774700" y="4320904"/>
            <a:ext cx="3541150" cy="706850"/>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p:cNvSpPr txBox="1">
            <a:spLocks/>
          </p:cNvSpPr>
          <p:nvPr/>
        </p:nvSpPr>
        <p:spPr bwMode="auto">
          <a:xfrm>
            <a:off x="924560" y="326156"/>
            <a:ext cx="7175586"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Active Listening Practical Exercise</a:t>
            </a:r>
          </a:p>
        </p:txBody>
      </p:sp>
      <p:sp>
        <p:nvSpPr>
          <p:cNvPr id="20" name="TextBox 19"/>
          <p:cNvSpPr txBox="1"/>
          <p:nvPr/>
        </p:nvSpPr>
        <p:spPr>
          <a:xfrm>
            <a:off x="774700" y="4393060"/>
            <a:ext cx="1792981" cy="553998"/>
          </a:xfrm>
          <a:prstGeom prst="rect">
            <a:avLst/>
          </a:prstGeom>
          <a:noFill/>
        </p:spPr>
        <p:txBody>
          <a:bodyPr wrap="square" rtlCol="0">
            <a:spAutoFit/>
          </a:bodyPr>
          <a:lstStyle/>
          <a:p>
            <a:pPr algn="r"/>
            <a:r>
              <a:rPr lang="en-US" sz="1600" b="1" dirty="0"/>
              <a:t>Summarize</a:t>
            </a:r>
            <a:r>
              <a:rPr lang="en-US" sz="1600" dirty="0"/>
              <a:t> </a:t>
            </a:r>
            <a:r>
              <a:rPr lang="en-US" sz="1400" dirty="0"/>
              <a:t>the speaker's key points</a:t>
            </a:r>
          </a:p>
        </p:txBody>
      </p:sp>
      <p:sp>
        <p:nvSpPr>
          <p:cNvPr id="83" name="Rounded Rectangle 82"/>
          <p:cNvSpPr/>
          <p:nvPr/>
        </p:nvSpPr>
        <p:spPr>
          <a:xfrm>
            <a:off x="5518294" y="1968500"/>
            <a:ext cx="2781156" cy="1244399"/>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4" name="Rounded Rectangle 83"/>
          <p:cNvSpPr/>
          <p:nvPr/>
        </p:nvSpPr>
        <p:spPr>
          <a:xfrm>
            <a:off x="5511465" y="4160241"/>
            <a:ext cx="2692400" cy="1096564"/>
          </a:xfrm>
          <a:prstGeom prst="roundRect">
            <a:avLst/>
          </a:prstGeom>
          <a:solidFill>
            <a:schemeClr val="bg1">
              <a:alpha val="50000"/>
            </a:schemeClr>
          </a:solidFill>
          <a:ln>
            <a:solidFill>
              <a:srgbClr val="242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 name="TextBox 49"/>
          <p:cNvSpPr txBox="1"/>
          <p:nvPr/>
        </p:nvSpPr>
        <p:spPr>
          <a:xfrm>
            <a:off x="852902" y="2227340"/>
            <a:ext cx="1696788" cy="769441"/>
          </a:xfrm>
          <a:prstGeom prst="rect">
            <a:avLst/>
          </a:prstGeom>
          <a:noFill/>
        </p:spPr>
        <p:txBody>
          <a:bodyPr wrap="square" rtlCol="0">
            <a:spAutoFit/>
          </a:bodyPr>
          <a:lstStyle/>
          <a:p>
            <a:pPr algn="r"/>
            <a:r>
              <a:rPr lang="en-US" sz="1600" b="1" dirty="0"/>
              <a:t>Receive</a:t>
            </a:r>
            <a:r>
              <a:rPr lang="en-US" sz="1600" dirty="0"/>
              <a:t> </a:t>
            </a:r>
            <a:r>
              <a:rPr lang="en-US" sz="1400" dirty="0"/>
              <a:t>information by giving full attention</a:t>
            </a:r>
          </a:p>
        </p:txBody>
      </p:sp>
      <p:sp>
        <p:nvSpPr>
          <p:cNvPr id="18" name="TextBox 17"/>
          <p:cNvSpPr txBox="1"/>
          <p:nvPr/>
        </p:nvSpPr>
        <p:spPr>
          <a:xfrm>
            <a:off x="6688763" y="2104376"/>
            <a:ext cx="1559887" cy="984885"/>
          </a:xfrm>
          <a:prstGeom prst="rect">
            <a:avLst/>
          </a:prstGeom>
          <a:noFill/>
        </p:spPr>
        <p:txBody>
          <a:bodyPr wrap="square" rtlCol="0">
            <a:spAutoFit/>
          </a:bodyPr>
          <a:lstStyle/>
          <a:p>
            <a:r>
              <a:rPr lang="en-US" sz="1600" b="1" dirty="0"/>
              <a:t>Acknowledge</a:t>
            </a:r>
            <a:r>
              <a:rPr lang="en-US" sz="1600" dirty="0"/>
              <a:t> </a:t>
            </a:r>
            <a:r>
              <a:rPr lang="en-US" sz="1400" dirty="0"/>
              <a:t>the speaker with eye contact and encouragement</a:t>
            </a:r>
          </a:p>
        </p:txBody>
      </p:sp>
      <p:sp>
        <p:nvSpPr>
          <p:cNvPr id="22" name="TextBox 21"/>
          <p:cNvSpPr txBox="1"/>
          <p:nvPr/>
        </p:nvSpPr>
        <p:spPr>
          <a:xfrm>
            <a:off x="6726333" y="4222785"/>
            <a:ext cx="1408021" cy="984885"/>
          </a:xfrm>
          <a:prstGeom prst="rect">
            <a:avLst/>
          </a:prstGeom>
          <a:noFill/>
        </p:spPr>
        <p:txBody>
          <a:bodyPr wrap="square" rtlCol="0">
            <a:spAutoFit/>
          </a:bodyPr>
          <a:lstStyle/>
          <a:p>
            <a:r>
              <a:rPr lang="en-US" sz="1600" b="1" dirty="0"/>
              <a:t>Ask</a:t>
            </a:r>
            <a:r>
              <a:rPr lang="en-US" sz="1600" dirty="0"/>
              <a:t> </a:t>
            </a:r>
            <a:r>
              <a:rPr lang="en-US" sz="1400" dirty="0"/>
              <a:t>clarifying questions to check for understanding</a:t>
            </a:r>
          </a:p>
        </p:txBody>
      </p:sp>
      <p:pic>
        <p:nvPicPr>
          <p:cNvPr id="81"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Slide Number Placeholder 5"/>
          <p:cNvSpPr txBox="1">
            <a:spLocks/>
          </p:cNvSpPr>
          <p:nvPr/>
        </p:nvSpPr>
        <p:spPr>
          <a:xfrm>
            <a:off x="8641080" y="6523299"/>
            <a:ext cx="472440" cy="24326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1692" y="1539579"/>
            <a:ext cx="4292937" cy="4292937"/>
          </a:xfrm>
          <a:prstGeom prst="rect">
            <a:avLst/>
          </a:prstGeom>
        </p:spPr>
      </p:pic>
      <p:sp>
        <p:nvSpPr>
          <p:cNvPr id="27" name="TextBox 26"/>
          <p:cNvSpPr txBox="1"/>
          <p:nvPr/>
        </p:nvSpPr>
        <p:spPr>
          <a:xfrm>
            <a:off x="2744142" y="3972718"/>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S</a:t>
            </a:r>
          </a:p>
        </p:txBody>
      </p:sp>
      <p:sp>
        <p:nvSpPr>
          <p:cNvPr id="29" name="TextBox 28"/>
          <p:cNvSpPr txBox="1"/>
          <p:nvPr/>
        </p:nvSpPr>
        <p:spPr>
          <a:xfrm>
            <a:off x="4638041" y="3970909"/>
            <a:ext cx="1979602"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0" name="TextBox 29"/>
          <p:cNvSpPr txBox="1"/>
          <p:nvPr/>
        </p:nvSpPr>
        <p:spPr>
          <a:xfrm>
            <a:off x="2744143" y="1880682"/>
            <a:ext cx="1625600"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R</a:t>
            </a:r>
          </a:p>
        </p:txBody>
      </p:sp>
      <p:sp>
        <p:nvSpPr>
          <p:cNvPr id="31" name="TextBox 30"/>
          <p:cNvSpPr txBox="1"/>
          <p:nvPr/>
        </p:nvSpPr>
        <p:spPr>
          <a:xfrm>
            <a:off x="4849749" y="1880682"/>
            <a:ext cx="1555804" cy="1200329"/>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7200" dirty="0">
                <a:solidFill>
                  <a:srgbClr val="727365"/>
                </a:solidFill>
                <a:latin typeface="Arial Black" panose="020B0A04020102020204" pitchFamily="34" charset="0"/>
              </a:rPr>
              <a:t>A</a:t>
            </a:r>
          </a:p>
        </p:txBody>
      </p:sp>
      <p:sp>
        <p:nvSpPr>
          <p:cNvPr id="32" name="Rectangle 31"/>
          <p:cNvSpPr/>
          <p:nvPr/>
        </p:nvSpPr>
        <p:spPr>
          <a:xfrm>
            <a:off x="2739062" y="4931552"/>
            <a:ext cx="1639916"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Summarize</a:t>
            </a:r>
          </a:p>
        </p:txBody>
      </p:sp>
      <p:sp>
        <p:nvSpPr>
          <p:cNvPr id="33" name="Rectangle 32"/>
          <p:cNvSpPr/>
          <p:nvPr/>
        </p:nvSpPr>
        <p:spPr>
          <a:xfrm>
            <a:off x="4732961" y="2848420"/>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Acknowledge</a:t>
            </a:r>
          </a:p>
        </p:txBody>
      </p:sp>
      <p:sp>
        <p:nvSpPr>
          <p:cNvPr id="34" name="Rectangle 33"/>
          <p:cNvSpPr/>
          <p:nvPr/>
        </p:nvSpPr>
        <p:spPr>
          <a:xfrm>
            <a:off x="4727882" y="4933491"/>
            <a:ext cx="1788287"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Ask</a:t>
            </a:r>
          </a:p>
        </p:txBody>
      </p:sp>
      <p:sp>
        <p:nvSpPr>
          <p:cNvPr id="35" name="Rectangle 34"/>
          <p:cNvSpPr/>
          <p:nvPr/>
        </p:nvSpPr>
        <p:spPr>
          <a:xfrm>
            <a:off x="2744142" y="2851358"/>
            <a:ext cx="1625600" cy="338554"/>
          </a:xfrm>
          <a:prstGeom prst="rect">
            <a:avLst/>
          </a:prstGeom>
          <a:ln>
            <a:noFill/>
          </a:ln>
          <a:effectLst/>
        </p:spPr>
        <p:txBody>
          <a:bodyPr wrap="square">
            <a:spAutoFit/>
          </a:bodyPr>
          <a:lstStyle/>
          <a:p>
            <a:pPr lvl="0" algn="ctr"/>
            <a:r>
              <a:rPr lang="en-US" sz="1600" b="1" dirty="0">
                <a:solidFill>
                  <a:srgbClr val="242021"/>
                </a:solidFill>
                <a:latin typeface="Arial Narrow" panose="020B0606020202030204" pitchFamily="34" charset="0"/>
              </a:rPr>
              <a:t>Receive</a:t>
            </a:r>
          </a:p>
        </p:txBody>
      </p:sp>
      <p:pic>
        <p:nvPicPr>
          <p:cNvPr id="2" name="Picture 1" descr="Logo&#10;&#10;Description automatically generated">
            <a:extLst>
              <a:ext uri="{FF2B5EF4-FFF2-40B4-BE49-F238E27FC236}">
                <a16:creationId xmlns:a16="http://schemas.microsoft.com/office/drawing/2014/main" id="{6E323B82-508D-04E9-EC63-B799BFE653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4" name="Picture 3" descr="Logo&#10;&#10;Description automatically generated">
            <a:extLst>
              <a:ext uri="{FF2B5EF4-FFF2-40B4-BE49-F238E27FC236}">
                <a16:creationId xmlns:a16="http://schemas.microsoft.com/office/drawing/2014/main" id="{67ED2021-126C-29F2-473F-924126AE99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spTree>
    <p:extLst>
      <p:ext uri="{BB962C8B-B14F-4D97-AF65-F5344CB8AC3E}">
        <p14:creationId xmlns:p14="http://schemas.microsoft.com/office/powerpoint/2010/main" val="4170733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024933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99447"/>
            <a:ext cx="9144000" cy="4983480"/>
          </a:xfrm>
          <a:prstGeom prst="rect">
            <a:avLst/>
          </a:prstGeom>
        </p:spPr>
      </p:pic>
      <p:sp>
        <p:nvSpPr>
          <p:cNvPr id="22" name="Content Placeholder 3"/>
          <p:cNvSpPr>
            <a:spLocks noGrp="1"/>
          </p:cNvSpPr>
          <p:nvPr>
            <p:ph idx="1"/>
          </p:nvPr>
        </p:nvSpPr>
        <p:spPr>
          <a:xfrm rot="20666744">
            <a:off x="2290646" y="2711716"/>
            <a:ext cx="4266697" cy="3141354"/>
          </a:xfrm>
        </p:spPr>
        <p:txBody>
          <a:bodyPr/>
          <a:lstStyle/>
          <a:p>
            <a:pPr marL="971550" lvl="1" indent="-457200">
              <a:spcBef>
                <a:spcPct val="0"/>
              </a:spcBef>
              <a:spcAft>
                <a:spcPts val="600"/>
              </a:spcAft>
              <a:buFont typeface="+mj-lt"/>
              <a:buAutoNum type="arabicPeriod"/>
              <a:defRPr/>
            </a:pPr>
            <a:r>
              <a:rPr lang="en-US" sz="1600" dirty="0"/>
              <a:t>How did it feel to incorporate </a:t>
            </a:r>
            <a:r>
              <a:rPr lang="en-US" sz="1600" b="1" dirty="0"/>
              <a:t>active listening </a:t>
            </a:r>
            <a:r>
              <a:rPr lang="en-US" sz="1600" dirty="0"/>
              <a:t>and the </a:t>
            </a:r>
            <a:r>
              <a:rPr lang="en-US" sz="1600" b="1" dirty="0"/>
              <a:t>RASA fundamentals</a:t>
            </a:r>
            <a:r>
              <a:rPr lang="en-US" sz="1600" dirty="0"/>
              <a:t> into your conversations?</a:t>
            </a:r>
          </a:p>
          <a:p>
            <a:pPr marL="971550" lvl="1" indent="-457200">
              <a:spcBef>
                <a:spcPct val="0"/>
              </a:spcBef>
              <a:spcAft>
                <a:spcPts val="600"/>
              </a:spcAft>
              <a:buFont typeface="+mj-lt"/>
              <a:buAutoNum type="arabicPeriod"/>
              <a:defRPr/>
            </a:pPr>
            <a:r>
              <a:rPr lang="en-US" sz="1600" dirty="0"/>
              <a:t>When you were in the role of </a:t>
            </a:r>
            <a:r>
              <a:rPr lang="en-US" sz="1600" b="1" dirty="0"/>
              <a:t>Active Listener</a:t>
            </a:r>
            <a:r>
              <a:rPr lang="en-US" sz="1600" dirty="0"/>
              <a:t>, how did using the steps of RASA help support your ability to actively listen?</a:t>
            </a:r>
          </a:p>
          <a:p>
            <a:pPr marL="971550" lvl="1" indent="-457200">
              <a:spcBef>
                <a:spcPct val="0"/>
              </a:spcBef>
              <a:spcAft>
                <a:spcPts val="600"/>
              </a:spcAft>
              <a:buFont typeface="+mj-lt"/>
              <a:buAutoNum type="arabicPeriod"/>
              <a:defRPr/>
            </a:pPr>
            <a:r>
              <a:rPr lang="en-US" sz="1600" dirty="0"/>
              <a:t>When you were in the </a:t>
            </a:r>
            <a:r>
              <a:rPr lang="en-US" sz="1600" b="1" dirty="0"/>
              <a:t>Speaker role</a:t>
            </a:r>
            <a:r>
              <a:rPr lang="en-US" sz="1600" dirty="0"/>
              <a:t>, what was it like to have your partner actively listening (or putting forth effort to)?</a:t>
            </a:r>
          </a:p>
        </p:txBody>
      </p:sp>
      <p:sp>
        <p:nvSpPr>
          <p:cNvPr id="2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
        <p:nvSpPr>
          <p:cNvPr id="2" name="Title 1">
            <a:extLst>
              <a:ext uri="{FF2B5EF4-FFF2-40B4-BE49-F238E27FC236}">
                <a16:creationId xmlns:a16="http://schemas.microsoft.com/office/drawing/2014/main" id="{D9170E09-C2AF-7D2F-57A5-4471FFC843BF}"/>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a:extLst>
              <a:ext uri="{FF2B5EF4-FFF2-40B4-BE49-F238E27FC236}">
                <a16:creationId xmlns:a16="http://schemas.microsoft.com/office/drawing/2014/main" id="{F45C1555-1D83-FA06-1D86-B7AE3F69598E}"/>
              </a:ext>
            </a:extLst>
          </p:cNvPr>
          <p:cNvSpPr/>
          <p:nvPr/>
        </p:nvSpPr>
        <p:spPr>
          <a:xfrm>
            <a:off x="-59267" y="-34075"/>
            <a:ext cx="9398000" cy="1533522"/>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AE3B72B0-1953-2A09-2C71-1A3EDDB278E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Active Listening Practical Exercise</a:t>
            </a:r>
          </a:p>
        </p:txBody>
      </p:sp>
      <p:grpSp>
        <p:nvGrpSpPr>
          <p:cNvPr id="6" name="Group 5">
            <a:extLst>
              <a:ext uri="{FF2B5EF4-FFF2-40B4-BE49-F238E27FC236}">
                <a16:creationId xmlns:a16="http://schemas.microsoft.com/office/drawing/2014/main" id="{5E8FDFA6-9665-5405-BF2F-6DAC922F204C}"/>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C24A636B-C6D7-CB06-E1F3-7C837B029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B372CED7-6E59-F7AB-D494-973BBACC1F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896E939F-74AE-1160-E028-FBFF9ECD41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5484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40902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pic>
        <p:nvPicPr>
          <p:cNvPr id="25" name="Picture 24">
            <a:extLst>
              <a:ext uri="{FF2B5EF4-FFF2-40B4-BE49-F238E27FC236}">
                <a16:creationId xmlns:a16="http://schemas.microsoft.com/office/drawing/2014/main" id="{4CAAA3D0-0879-47FA-9AC2-4BCC8EA880D9}"/>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401" y="1242879"/>
            <a:ext cx="9150750" cy="5227769"/>
          </a:xfrm>
          <a:prstGeom prst="rect">
            <a:avLst/>
          </a:prstGeom>
          <a:noFill/>
          <a:ln>
            <a:noFill/>
          </a:ln>
        </p:spPr>
      </p:pic>
      <p:sp>
        <p:nvSpPr>
          <p:cNvPr id="26" name="Rectangle 4"/>
          <p:cNvSpPr/>
          <p:nvPr/>
        </p:nvSpPr>
        <p:spPr>
          <a:xfrm>
            <a:off x="1082512" y="2224613"/>
            <a:ext cx="1792086" cy="446309"/>
          </a:xfrm>
          <a:custGeom>
            <a:avLst/>
            <a:gdLst>
              <a:gd name="connsiteX0" fmla="*/ 0 w 2114550"/>
              <a:gd name="connsiteY0" fmla="*/ 0 h 446309"/>
              <a:gd name="connsiteX1" fmla="*/ 2114550 w 2114550"/>
              <a:gd name="connsiteY1" fmla="*/ 0 h 446309"/>
              <a:gd name="connsiteX2" fmla="*/ 2114550 w 2114550"/>
              <a:gd name="connsiteY2" fmla="*/ 446309 h 446309"/>
              <a:gd name="connsiteX3" fmla="*/ 0 w 2114550"/>
              <a:gd name="connsiteY3" fmla="*/ 446309 h 446309"/>
              <a:gd name="connsiteX4" fmla="*/ 0 w 2114550"/>
              <a:gd name="connsiteY4" fmla="*/ 0 h 446309"/>
              <a:gd name="connsiteX0" fmla="*/ 0 w 2114550"/>
              <a:gd name="connsiteY0" fmla="*/ 0 h 446309"/>
              <a:gd name="connsiteX1" fmla="*/ 2114550 w 2114550"/>
              <a:gd name="connsiteY1" fmla="*/ 0 h 446309"/>
              <a:gd name="connsiteX2" fmla="*/ 1898650 w 2114550"/>
              <a:gd name="connsiteY2" fmla="*/ 433609 h 446309"/>
              <a:gd name="connsiteX3" fmla="*/ 0 w 2114550"/>
              <a:gd name="connsiteY3" fmla="*/ 446309 h 446309"/>
              <a:gd name="connsiteX4" fmla="*/ 0 w 2114550"/>
              <a:gd name="connsiteY4" fmla="*/ 0 h 446309"/>
              <a:gd name="connsiteX0" fmla="*/ 0 w 2318745"/>
              <a:gd name="connsiteY0" fmla="*/ 0 h 446309"/>
              <a:gd name="connsiteX1" fmla="*/ 2318745 w 2318745"/>
              <a:gd name="connsiteY1" fmla="*/ 0 h 446309"/>
              <a:gd name="connsiteX2" fmla="*/ 1898650 w 2318745"/>
              <a:gd name="connsiteY2" fmla="*/ 433609 h 446309"/>
              <a:gd name="connsiteX3" fmla="*/ 0 w 2318745"/>
              <a:gd name="connsiteY3" fmla="*/ 446309 h 446309"/>
              <a:gd name="connsiteX4" fmla="*/ 0 w 2318745"/>
              <a:gd name="connsiteY4" fmla="*/ 0 h 446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745" h="446309">
                <a:moveTo>
                  <a:pt x="0" y="0"/>
                </a:moveTo>
                <a:lnTo>
                  <a:pt x="2318745" y="0"/>
                </a:lnTo>
                <a:lnTo>
                  <a:pt x="1898650" y="433609"/>
                </a:lnTo>
                <a:lnTo>
                  <a:pt x="0" y="446309"/>
                </a:lnTo>
                <a:lnTo>
                  <a:pt x="0" y="0"/>
                </a:lnTo>
                <a:close/>
              </a:path>
            </a:pathLst>
          </a:custGeom>
          <a:solidFill>
            <a:srgbClr val="6B6C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233696" y="2247712"/>
            <a:ext cx="1268296" cy="400110"/>
          </a:xfrm>
          <a:prstGeom prst="rect">
            <a:avLst/>
          </a:prstGeom>
        </p:spPr>
        <p:txBody>
          <a:bodyPr wrap="none">
            <a:spAutoFit/>
          </a:bodyPr>
          <a:lstStyle/>
          <a:p>
            <a:r>
              <a:rPr lang="en-US" sz="2000" b="1" dirty="0">
                <a:solidFill>
                  <a:schemeClr val="bg1"/>
                </a:solidFill>
              </a:rPr>
              <a:t>Scenario</a:t>
            </a:r>
            <a:endParaRPr lang="en-US" sz="2000" dirty="0">
              <a:solidFill>
                <a:schemeClr val="bg1"/>
              </a:solidFill>
            </a:endParaRPr>
          </a:p>
        </p:txBody>
      </p:sp>
      <p:sp>
        <p:nvSpPr>
          <p:cNvPr id="29" name="Rectangle 28"/>
          <p:cNvSpPr/>
          <p:nvPr/>
        </p:nvSpPr>
        <p:spPr>
          <a:xfrm>
            <a:off x="2781301" y="2359782"/>
            <a:ext cx="4762499" cy="1323439"/>
          </a:xfrm>
          <a:prstGeom prst="rect">
            <a:avLst/>
          </a:prstGeom>
        </p:spPr>
        <p:txBody>
          <a:bodyPr wrap="square">
            <a:spAutoFit/>
          </a:bodyPr>
          <a:lstStyle/>
          <a:p>
            <a:r>
              <a:rPr lang="en-US" sz="1600" dirty="0">
                <a:effectLst/>
                <a:latin typeface="+mj-lt"/>
              </a:rPr>
              <a:t>You notice that a close friend of yours has stopped engaging with friends and has been unresponsive your phone calls and text messages. When they do reply, they give you short answers and/or make the excuse that they “have to go”. </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2429" y="4056982"/>
            <a:ext cx="2133846" cy="2133846"/>
          </a:xfrm>
          <a:prstGeom prst="rect">
            <a:avLst/>
          </a:prstGeom>
        </p:spPr>
      </p:pic>
      <p:sp>
        <p:nvSpPr>
          <p:cNvPr id="38" name="TextBox 37"/>
          <p:cNvSpPr txBox="1"/>
          <p:nvPr/>
        </p:nvSpPr>
        <p:spPr>
          <a:xfrm>
            <a:off x="3672414" y="5225840"/>
            <a:ext cx="945998"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S</a:t>
            </a:r>
          </a:p>
        </p:txBody>
      </p:sp>
      <p:sp>
        <p:nvSpPr>
          <p:cNvPr id="39" name="TextBox 38"/>
          <p:cNvSpPr txBox="1"/>
          <p:nvPr/>
        </p:nvSpPr>
        <p:spPr>
          <a:xfrm>
            <a:off x="4698999" y="4191939"/>
            <a:ext cx="958695"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A</a:t>
            </a:r>
          </a:p>
        </p:txBody>
      </p:sp>
      <p:sp>
        <p:nvSpPr>
          <p:cNvPr id="40" name="TextBox 39"/>
          <p:cNvSpPr txBox="1"/>
          <p:nvPr/>
        </p:nvSpPr>
        <p:spPr>
          <a:xfrm>
            <a:off x="3674533" y="4191048"/>
            <a:ext cx="947954"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R</a:t>
            </a:r>
          </a:p>
        </p:txBody>
      </p:sp>
      <p:sp>
        <p:nvSpPr>
          <p:cNvPr id="41" name="TextBox 40"/>
          <p:cNvSpPr txBox="1"/>
          <p:nvPr/>
        </p:nvSpPr>
        <p:spPr>
          <a:xfrm>
            <a:off x="4697305" y="5227530"/>
            <a:ext cx="958696" cy="646331"/>
          </a:xfrm>
          <a:prstGeom prst="rect">
            <a:avLst/>
          </a:prstGeom>
          <a:noFill/>
          <a:effectLst/>
        </p:spPr>
        <p:txBody>
          <a:bodyPr wrap="square" rtlCol="0">
            <a:spAutoFit/>
          </a:bodyPr>
          <a:lstStyle/>
          <a:p>
            <a:pPr algn="ctr"/>
            <a:r>
              <a:rPr lang="en-US" sz="3600" dirty="0">
                <a:solidFill>
                  <a:srgbClr val="727365"/>
                </a:solidFill>
                <a:latin typeface="Arial Black" panose="020B0A04020102020204" pitchFamily="34" charset="0"/>
              </a:rPr>
              <a:t>A</a:t>
            </a:r>
          </a:p>
        </p:txBody>
      </p:sp>
      <p:sp>
        <p:nvSpPr>
          <p:cNvPr id="42" name="Rectangle 41"/>
          <p:cNvSpPr/>
          <p:nvPr/>
        </p:nvSpPr>
        <p:spPr>
          <a:xfrm>
            <a:off x="3732001" y="5677142"/>
            <a:ext cx="825500" cy="248406"/>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Summarize</a:t>
            </a:r>
          </a:p>
        </p:txBody>
      </p:sp>
      <p:sp>
        <p:nvSpPr>
          <p:cNvPr id="43" name="Rectangle 42"/>
          <p:cNvSpPr/>
          <p:nvPr/>
        </p:nvSpPr>
        <p:spPr>
          <a:xfrm>
            <a:off x="4702702" y="4645544"/>
            <a:ext cx="948267"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Acknowledge</a:t>
            </a:r>
          </a:p>
        </p:txBody>
      </p:sp>
      <p:sp>
        <p:nvSpPr>
          <p:cNvPr id="44" name="Rectangle 43"/>
          <p:cNvSpPr/>
          <p:nvPr/>
        </p:nvSpPr>
        <p:spPr>
          <a:xfrm>
            <a:off x="4770121" y="5676883"/>
            <a:ext cx="812800"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Ask</a:t>
            </a:r>
          </a:p>
        </p:txBody>
      </p:sp>
      <p:sp>
        <p:nvSpPr>
          <p:cNvPr id="45" name="Rectangle 44"/>
          <p:cNvSpPr/>
          <p:nvPr/>
        </p:nvSpPr>
        <p:spPr>
          <a:xfrm>
            <a:off x="3754967" y="4646014"/>
            <a:ext cx="795866" cy="246221"/>
          </a:xfrm>
          <a:prstGeom prst="rect">
            <a:avLst/>
          </a:prstGeom>
          <a:ln>
            <a:noFill/>
          </a:ln>
          <a:effectLst/>
        </p:spPr>
        <p:txBody>
          <a:bodyPr wrap="square">
            <a:spAutoFit/>
          </a:bodyPr>
          <a:lstStyle/>
          <a:p>
            <a:pPr lvl="0" algn="ctr"/>
            <a:r>
              <a:rPr lang="en-US" sz="1000" b="1" dirty="0">
                <a:solidFill>
                  <a:srgbClr val="343B33"/>
                </a:solidFill>
                <a:latin typeface="Arial Narrow" panose="020B0606020202030204" pitchFamily="34" charset="0"/>
              </a:rPr>
              <a:t>Receive</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6032" y="4063650"/>
            <a:ext cx="2109816" cy="2109816"/>
          </a:xfrm>
          <a:prstGeom prst="rect">
            <a:avLst/>
          </a:prstGeom>
        </p:spPr>
      </p:pic>
      <p:sp>
        <p:nvSpPr>
          <p:cNvPr id="2" name="Rectangle 1">
            <a:extLst>
              <a:ext uri="{FF2B5EF4-FFF2-40B4-BE49-F238E27FC236}">
                <a16:creationId xmlns:a16="http://schemas.microsoft.com/office/drawing/2014/main" id="{6D61EDA6-3C8D-428B-121E-40E62B8024FB}"/>
              </a:ext>
            </a:extLst>
          </p:cNvPr>
          <p:cNvSpPr/>
          <p:nvPr/>
        </p:nvSpPr>
        <p:spPr>
          <a:xfrm>
            <a:off x="6576852" y="1614480"/>
            <a:ext cx="2304836" cy="379298"/>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extBox 2">
            <a:extLst>
              <a:ext uri="{FF2B5EF4-FFF2-40B4-BE49-F238E27FC236}">
                <a16:creationId xmlns:a16="http://schemas.microsoft.com/office/drawing/2014/main" id="{427084D1-BD22-D148-904E-538DACA28E2B}"/>
              </a:ext>
            </a:extLst>
          </p:cNvPr>
          <p:cNvSpPr txBox="1"/>
          <p:nvPr/>
        </p:nvSpPr>
        <p:spPr>
          <a:xfrm>
            <a:off x="6066124" y="1682698"/>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pic>
        <p:nvPicPr>
          <p:cNvPr id="4" name="Picture 3" descr="A close up of a triangle&#10;&#10;Description automatically generated">
            <a:extLst>
              <a:ext uri="{FF2B5EF4-FFF2-40B4-BE49-F238E27FC236}">
                <a16:creationId xmlns:a16="http://schemas.microsoft.com/office/drawing/2014/main" id="{637171F2-1024-8DE3-4870-17783FDA65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0170" y="1504674"/>
            <a:ext cx="635995" cy="566222"/>
          </a:xfrm>
          <a:prstGeom prst="rect">
            <a:avLst/>
          </a:prstGeom>
        </p:spPr>
      </p:pic>
      <p:sp>
        <p:nvSpPr>
          <p:cNvPr id="5" name="Title 1">
            <a:extLst>
              <a:ext uri="{FF2B5EF4-FFF2-40B4-BE49-F238E27FC236}">
                <a16:creationId xmlns:a16="http://schemas.microsoft.com/office/drawing/2014/main" id="{F9843716-0E99-AEF0-4D1F-82296BE9C9F2}"/>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6" name="Rectangle 5">
            <a:extLst>
              <a:ext uri="{FF2B5EF4-FFF2-40B4-BE49-F238E27FC236}">
                <a16:creationId xmlns:a16="http://schemas.microsoft.com/office/drawing/2014/main" id="{30A876C4-93BE-9603-DA9B-FF4E6863E5C7}"/>
              </a:ext>
            </a:extLst>
          </p:cNvPr>
          <p:cNvSpPr/>
          <p:nvPr/>
        </p:nvSpPr>
        <p:spPr>
          <a:xfrm>
            <a:off x="-59267" y="-34075"/>
            <a:ext cx="9280385" cy="135738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78031D3E-9285-5243-487E-FF3CE8A9E56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Active Listening to Show you CARE: Mitigate Risk</a:t>
            </a:r>
          </a:p>
        </p:txBody>
      </p:sp>
      <p:grpSp>
        <p:nvGrpSpPr>
          <p:cNvPr id="8" name="Group 7">
            <a:extLst>
              <a:ext uri="{FF2B5EF4-FFF2-40B4-BE49-F238E27FC236}">
                <a16:creationId xmlns:a16="http://schemas.microsoft.com/office/drawing/2014/main" id="{2023C96C-AB2A-3BF6-ED81-DA5F54ABF93E}"/>
              </a:ext>
            </a:extLst>
          </p:cNvPr>
          <p:cNvGrpSpPr/>
          <p:nvPr/>
        </p:nvGrpSpPr>
        <p:grpSpPr>
          <a:xfrm>
            <a:off x="131197" y="430"/>
            <a:ext cx="9015516" cy="1060759"/>
            <a:chOff x="131197" y="430"/>
            <a:chExt cx="9015516" cy="1060759"/>
          </a:xfrm>
        </p:grpSpPr>
        <p:pic>
          <p:nvPicPr>
            <p:cNvPr id="9" name="Picture 8" descr="Logo&#10;&#10;Description automatically generated">
              <a:extLst>
                <a:ext uri="{FF2B5EF4-FFF2-40B4-BE49-F238E27FC236}">
                  <a16:creationId xmlns:a16="http://schemas.microsoft.com/office/drawing/2014/main" id="{59B8CD90-1A23-DE82-2075-547032A1A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0" name="Picture 9" descr="Logo&#10;&#10;Description automatically generated">
              <a:extLst>
                <a:ext uri="{FF2B5EF4-FFF2-40B4-BE49-F238E27FC236}">
                  <a16:creationId xmlns:a16="http://schemas.microsoft.com/office/drawing/2014/main" id="{CE5E066D-8C80-2AB6-8ED3-57F3249A10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1" name="Picture 10">
            <a:extLst>
              <a:ext uri="{FF2B5EF4-FFF2-40B4-BE49-F238E27FC236}">
                <a16:creationId xmlns:a16="http://schemas.microsoft.com/office/drawing/2014/main" id="{A9252FD8-B46D-D0C3-58BB-11CD402FEE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830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716851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BF20F5-E176-4F40-B4BB-D8931849A102}"/>
              </a:ext>
            </a:extLst>
          </p:cNvPr>
          <p:cNvSpPr/>
          <p:nvPr/>
        </p:nvSpPr>
        <p:spPr>
          <a:xfrm>
            <a:off x="693419" y="2672680"/>
            <a:ext cx="5517321" cy="561529"/>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ular Callout 3"/>
          <p:cNvSpPr/>
          <p:nvPr/>
        </p:nvSpPr>
        <p:spPr>
          <a:xfrm>
            <a:off x="777239" y="1254293"/>
            <a:ext cx="4607561" cy="903546"/>
          </a:xfrm>
          <a:prstGeom prst="wedgeRoundRectCallout">
            <a:avLst>
              <a:gd name="adj1" fmla="val -59049"/>
              <a:gd name="adj2" fmla="val 5038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102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altLang="en-US" sz="1200" dirty="0">
                <a:solidFill>
                  <a:srgbClr val="FFC626"/>
                </a:solidFill>
                <a:latin typeface="Arial"/>
              </a:rPr>
              <a:t>13</a:t>
            </a:r>
          </a:p>
        </p:txBody>
      </p:sp>
      <p:sp>
        <p:nvSpPr>
          <p:cNvPr id="3" name="Rectangle 2"/>
          <p:cNvSpPr/>
          <p:nvPr/>
        </p:nvSpPr>
        <p:spPr>
          <a:xfrm>
            <a:off x="775543" y="1327037"/>
            <a:ext cx="4607561" cy="738664"/>
          </a:xfrm>
          <a:prstGeom prst="rect">
            <a:avLst/>
          </a:prstGeom>
        </p:spPr>
        <p:txBody>
          <a:bodyPr wrap="square">
            <a:spAutoFit/>
          </a:bodyPr>
          <a:lstStyle/>
          <a:p>
            <a:pPr algn="ctr">
              <a:spcBef>
                <a:spcPts val="600"/>
              </a:spcBef>
            </a:pPr>
            <a:r>
              <a:rPr lang="en-US" sz="1400" dirty="0">
                <a:latin typeface="Arial" panose="020B0604020202020204" pitchFamily="34" charset="0"/>
                <a:cs typeface="Arial" panose="020B0604020202020204" pitchFamily="34" charset="0"/>
              </a:rPr>
              <a:t>“Things have just been really hard lately. A lot has fallen on my shoulders, and it’s been a bit overwhelming. Some days it’s just hard to face the day.”</a:t>
            </a:r>
          </a:p>
        </p:txBody>
      </p:sp>
      <p:sp>
        <p:nvSpPr>
          <p:cNvPr id="5" name="Rectangle 4"/>
          <p:cNvSpPr/>
          <p:nvPr/>
        </p:nvSpPr>
        <p:spPr>
          <a:xfrm>
            <a:off x="970281" y="2711413"/>
            <a:ext cx="4986020" cy="523220"/>
          </a:xfrm>
          <a:prstGeom prst="rect">
            <a:avLst/>
          </a:prstGeom>
        </p:spPr>
        <p:txBody>
          <a:bodyPr wrap="square">
            <a:spAutoFit/>
          </a:bodyPr>
          <a:lstStyle/>
          <a:p>
            <a:pPr lvl="0" algn="ctr" defTabSz="916093">
              <a:defRPr/>
            </a:pPr>
            <a:r>
              <a:rPr lang="en-US" sz="1400" dirty="0">
                <a:solidFill>
                  <a:schemeClr val="tx1">
                    <a:lumMod val="95000"/>
                    <a:lumOff val="5000"/>
                  </a:schemeClr>
                </a:solidFill>
                <a:latin typeface="Arial" panose="020B0604020202020204" pitchFamily="34" charset="0"/>
                <a:cs typeface="Arial" panose="020B0604020202020204" pitchFamily="34" charset="0"/>
              </a:rPr>
              <a:t>W</a:t>
            </a:r>
            <a:r>
              <a:rPr lang="en-US" sz="1400" kern="0" dirty="0">
                <a:solidFill>
                  <a:schemeClr val="tx1">
                    <a:lumMod val="95000"/>
                    <a:lumOff val="5000"/>
                  </a:schemeClr>
                </a:solidFill>
                <a:latin typeface="Arial" panose="020B0604020202020204" pitchFamily="34" charset="0"/>
                <a:cs typeface="Arial" panose="020B0604020202020204" pitchFamily="34" charset="0"/>
              </a:rPr>
              <a:t>hat is an example of an open-ended question that you might ask to get more information?</a:t>
            </a:r>
          </a:p>
        </p:txBody>
      </p:sp>
      <p:grpSp>
        <p:nvGrpSpPr>
          <p:cNvPr id="9" name="Group 8"/>
          <p:cNvGrpSpPr/>
          <p:nvPr/>
        </p:nvGrpSpPr>
        <p:grpSpPr>
          <a:xfrm>
            <a:off x="4301067" y="3562724"/>
            <a:ext cx="3896912" cy="702458"/>
            <a:chOff x="3429677" y="3562724"/>
            <a:chExt cx="4768302" cy="702458"/>
          </a:xfrm>
        </p:grpSpPr>
        <p:sp>
          <p:nvSpPr>
            <p:cNvPr id="32" name="Rounded Rectangular Callout 31"/>
            <p:cNvSpPr/>
            <p:nvPr/>
          </p:nvSpPr>
          <p:spPr>
            <a:xfrm>
              <a:off x="3429677" y="3562724"/>
              <a:ext cx="4768302" cy="702458"/>
            </a:xfrm>
            <a:prstGeom prst="wedgeRoundRectCallout">
              <a:avLst>
                <a:gd name="adj1" fmla="val 56823"/>
                <a:gd name="adj2" fmla="val 50024"/>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Rectangle 5"/>
            <p:cNvSpPr/>
            <p:nvPr/>
          </p:nvSpPr>
          <p:spPr>
            <a:xfrm>
              <a:off x="3667954" y="3632803"/>
              <a:ext cx="4402141" cy="523220"/>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“What are some of the things that causing you to feel so overwhelmed?”</a:t>
              </a:r>
              <a:endParaRPr lang="en-US" sz="1400" dirty="0"/>
            </a:p>
          </p:txBody>
        </p:sp>
      </p:grpSp>
      <p:grpSp>
        <p:nvGrpSpPr>
          <p:cNvPr id="10" name="Group 9"/>
          <p:cNvGrpSpPr/>
          <p:nvPr/>
        </p:nvGrpSpPr>
        <p:grpSpPr>
          <a:xfrm>
            <a:off x="777240" y="4502646"/>
            <a:ext cx="7444826" cy="1442721"/>
            <a:chOff x="777240" y="4502646"/>
            <a:chExt cx="7444826" cy="1442721"/>
          </a:xfrm>
        </p:grpSpPr>
        <p:sp>
          <p:nvSpPr>
            <p:cNvPr id="33" name="Rounded Rectangular Callout 32"/>
            <p:cNvSpPr/>
            <p:nvPr/>
          </p:nvSpPr>
          <p:spPr>
            <a:xfrm>
              <a:off x="777240" y="4502646"/>
              <a:ext cx="7444826" cy="1442721"/>
            </a:xfrm>
            <a:prstGeom prst="wedgeRoundRectCallout">
              <a:avLst>
                <a:gd name="adj1" fmla="val -56345"/>
                <a:gd name="adj2" fmla="val 4777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Rectangle 6"/>
            <p:cNvSpPr/>
            <p:nvPr/>
          </p:nvSpPr>
          <p:spPr>
            <a:xfrm>
              <a:off x="995680" y="4658630"/>
              <a:ext cx="7074416" cy="954107"/>
            </a:xfrm>
            <a:prstGeom prst="rect">
              <a:avLst/>
            </a:prstGeom>
          </p:spPr>
          <p:txBody>
            <a:bodyPr wrap="square">
              <a:spAutoFit/>
            </a:bodyPr>
            <a:lstStyle/>
            <a:p>
              <a:pPr lvl="0" algn="ctr">
                <a:spcBef>
                  <a:spcPts val="600"/>
                </a:spcBef>
                <a:defRPr/>
              </a:pPr>
              <a:r>
                <a:rPr lang="en-US" sz="1400" dirty="0">
                  <a:latin typeface="Arial" panose="020B0604020202020204" pitchFamily="34" charset="0"/>
                  <a:cs typeface="Arial" panose="020B0604020202020204" pitchFamily="34" charset="0"/>
                </a:rPr>
                <a:t>“We just had a baby last month and she’s not sleeping well at night, so neither am I. I’m enrolled in a college class and it’s a lot more work than I thought it was going to be. It’s really hard to concentrate on my homework and balance everything else too. I’m sucking at everything…even at being a friend.”</a:t>
              </a:r>
            </a:p>
          </p:txBody>
        </p:sp>
      </p:gr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143" y="2421707"/>
            <a:ext cx="512597" cy="512597"/>
          </a:xfrm>
          <a:prstGeom prst="rect">
            <a:avLst/>
          </a:prstGeom>
        </p:spPr>
      </p:pic>
      <p:grpSp>
        <p:nvGrpSpPr>
          <p:cNvPr id="2" name="Group 1">
            <a:extLst>
              <a:ext uri="{FF2B5EF4-FFF2-40B4-BE49-F238E27FC236}">
                <a16:creationId xmlns:a16="http://schemas.microsoft.com/office/drawing/2014/main" id="{2F19D9F5-ABCD-6491-38C2-AF46A637F122}"/>
              </a:ext>
            </a:extLst>
          </p:cNvPr>
          <p:cNvGrpSpPr/>
          <p:nvPr/>
        </p:nvGrpSpPr>
        <p:grpSpPr>
          <a:xfrm>
            <a:off x="6561011" y="1191413"/>
            <a:ext cx="2133846" cy="2133847"/>
            <a:chOff x="-5842277" y="1106390"/>
            <a:chExt cx="4292937" cy="4292937"/>
          </a:xfrm>
        </p:grpSpPr>
        <p:pic>
          <p:nvPicPr>
            <p:cNvPr id="8" name="Picture 7">
              <a:extLst>
                <a:ext uri="{FF2B5EF4-FFF2-40B4-BE49-F238E27FC236}">
                  <a16:creationId xmlns:a16="http://schemas.microsoft.com/office/drawing/2014/main" id="{91C2E8EB-D469-9100-6CC8-3D41D1D2DD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2277" y="1106390"/>
              <a:ext cx="4292937" cy="4292937"/>
            </a:xfrm>
            <a:prstGeom prst="rect">
              <a:avLst/>
            </a:prstGeom>
          </p:spPr>
        </p:pic>
        <p:sp>
          <p:nvSpPr>
            <p:cNvPr id="11" name="TextBox 10">
              <a:extLst>
                <a:ext uri="{FF2B5EF4-FFF2-40B4-BE49-F238E27FC236}">
                  <a16:creationId xmlns:a16="http://schemas.microsoft.com/office/drawing/2014/main" id="{7C00FD13-8D86-4B47-1225-1BA70FCED5FA}"/>
                </a:ext>
              </a:extLst>
            </p:cNvPr>
            <p:cNvSpPr txBox="1"/>
            <p:nvPr/>
          </p:nvSpPr>
          <p:spPr>
            <a:xfrm>
              <a:off x="-5599827" y="3287036"/>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S</a:t>
              </a:r>
              <a:endParaRPr lang="en-US" sz="4400" dirty="0">
                <a:solidFill>
                  <a:srgbClr val="727365"/>
                </a:solidFill>
                <a:latin typeface="Arial Black" panose="020B0A04020102020204" pitchFamily="34" charset="0"/>
              </a:endParaRPr>
            </a:p>
          </p:txBody>
        </p:sp>
        <p:sp>
          <p:nvSpPr>
            <p:cNvPr id="12" name="TextBox 11">
              <a:extLst>
                <a:ext uri="{FF2B5EF4-FFF2-40B4-BE49-F238E27FC236}">
                  <a16:creationId xmlns:a16="http://schemas.microsoft.com/office/drawing/2014/main" id="{E43F192D-CBC5-2C65-EDDC-15BC2BA22446}"/>
                </a:ext>
              </a:extLst>
            </p:cNvPr>
            <p:cNvSpPr txBox="1"/>
            <p:nvPr/>
          </p:nvSpPr>
          <p:spPr>
            <a:xfrm>
              <a:off x="-3705928" y="3321300"/>
              <a:ext cx="1979601"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13" name="TextBox 12">
              <a:extLst>
                <a:ext uri="{FF2B5EF4-FFF2-40B4-BE49-F238E27FC236}">
                  <a16:creationId xmlns:a16="http://schemas.microsoft.com/office/drawing/2014/main" id="{51A5D40A-1F24-8E78-69E9-9B9819F439EF}"/>
                </a:ext>
              </a:extLst>
            </p:cNvPr>
            <p:cNvSpPr txBox="1"/>
            <p:nvPr/>
          </p:nvSpPr>
          <p:spPr>
            <a:xfrm>
              <a:off x="-5599825" y="1267143"/>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R</a:t>
              </a:r>
              <a:endParaRPr lang="en-US" sz="4400" dirty="0">
                <a:solidFill>
                  <a:srgbClr val="727365"/>
                </a:solidFill>
                <a:latin typeface="Arial Black" panose="020B0A04020102020204" pitchFamily="34" charset="0"/>
              </a:endParaRPr>
            </a:p>
          </p:txBody>
        </p:sp>
        <p:sp>
          <p:nvSpPr>
            <p:cNvPr id="14" name="TextBox 13">
              <a:extLst>
                <a:ext uri="{FF2B5EF4-FFF2-40B4-BE49-F238E27FC236}">
                  <a16:creationId xmlns:a16="http://schemas.microsoft.com/office/drawing/2014/main" id="{41B14F00-FAEF-24E7-D75F-4FB52B01A303}"/>
                </a:ext>
              </a:extLst>
            </p:cNvPr>
            <p:cNvSpPr txBox="1"/>
            <p:nvPr/>
          </p:nvSpPr>
          <p:spPr>
            <a:xfrm>
              <a:off x="-3494219" y="1267143"/>
              <a:ext cx="1555803"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15" name="Rectangle 14">
              <a:extLst>
                <a:ext uri="{FF2B5EF4-FFF2-40B4-BE49-F238E27FC236}">
                  <a16:creationId xmlns:a16="http://schemas.microsoft.com/office/drawing/2014/main" id="{33F1BB34-8362-F2FD-7505-EE2F47C75159}"/>
                </a:ext>
              </a:extLst>
            </p:cNvPr>
            <p:cNvSpPr/>
            <p:nvPr/>
          </p:nvSpPr>
          <p:spPr>
            <a:xfrm>
              <a:off x="-5604907" y="4498363"/>
              <a:ext cx="163991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Summarize</a:t>
              </a:r>
              <a:endParaRPr lang="en-US" sz="1200" b="1" dirty="0">
                <a:solidFill>
                  <a:srgbClr val="242021"/>
                </a:solidFill>
                <a:latin typeface="Arial Narrow" panose="020B0606020202030204" pitchFamily="34" charset="0"/>
              </a:endParaRPr>
            </a:p>
          </p:txBody>
        </p:sp>
        <p:sp>
          <p:nvSpPr>
            <p:cNvPr id="16" name="Rectangle 15">
              <a:extLst>
                <a:ext uri="{FF2B5EF4-FFF2-40B4-BE49-F238E27FC236}">
                  <a16:creationId xmlns:a16="http://schemas.microsoft.com/office/drawing/2014/main" id="{C4DBAA37-8ED7-8909-6F8C-3A0E1C1FC077}"/>
                </a:ext>
              </a:extLst>
            </p:cNvPr>
            <p:cNvSpPr/>
            <p:nvPr/>
          </p:nvSpPr>
          <p:spPr>
            <a:xfrm>
              <a:off x="-3611008" y="2415230"/>
              <a:ext cx="1788286" cy="510836"/>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Acknowledge</a:t>
              </a:r>
              <a:endParaRPr lang="en-US" sz="1100" b="1" dirty="0">
                <a:solidFill>
                  <a:srgbClr val="242021"/>
                </a:solidFill>
                <a:latin typeface="Arial Narrow" panose="020B0606020202030204" pitchFamily="34" charset="0"/>
              </a:endParaRPr>
            </a:p>
          </p:txBody>
        </p:sp>
        <p:sp>
          <p:nvSpPr>
            <p:cNvPr id="17" name="Rectangle 16">
              <a:extLst>
                <a:ext uri="{FF2B5EF4-FFF2-40B4-BE49-F238E27FC236}">
                  <a16:creationId xmlns:a16="http://schemas.microsoft.com/office/drawing/2014/main" id="{95528F7E-37C0-F9E6-C924-20C19086EF25}"/>
                </a:ext>
              </a:extLst>
            </p:cNvPr>
            <p:cNvSpPr/>
            <p:nvPr/>
          </p:nvSpPr>
          <p:spPr>
            <a:xfrm>
              <a:off x="-3616088" y="4500303"/>
              <a:ext cx="178828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Ask</a:t>
              </a:r>
              <a:endParaRPr lang="en-US" sz="1600" b="1" dirty="0">
                <a:solidFill>
                  <a:srgbClr val="242021"/>
                </a:solidFill>
                <a:latin typeface="Arial Narrow" panose="020B0606020202030204" pitchFamily="34" charset="0"/>
              </a:endParaRPr>
            </a:p>
          </p:txBody>
        </p:sp>
        <p:sp>
          <p:nvSpPr>
            <p:cNvPr id="18" name="Rectangle 17">
              <a:extLst>
                <a:ext uri="{FF2B5EF4-FFF2-40B4-BE49-F238E27FC236}">
                  <a16:creationId xmlns:a16="http://schemas.microsoft.com/office/drawing/2014/main" id="{FE519462-47B4-E146-73BD-125B388A6551}"/>
                </a:ext>
              </a:extLst>
            </p:cNvPr>
            <p:cNvSpPr/>
            <p:nvPr/>
          </p:nvSpPr>
          <p:spPr>
            <a:xfrm>
              <a:off x="-5599827" y="2418169"/>
              <a:ext cx="1625599"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Receive</a:t>
              </a:r>
              <a:endParaRPr lang="en-US" sz="1100" b="1" dirty="0">
                <a:solidFill>
                  <a:srgbClr val="242021"/>
                </a:solidFill>
                <a:latin typeface="Arial Narrow" panose="020B0606020202030204" pitchFamily="34" charset="0"/>
              </a:endParaRPr>
            </a:p>
          </p:txBody>
        </p:sp>
      </p:grpSp>
      <p:sp>
        <p:nvSpPr>
          <p:cNvPr id="20" name="Rectangle: Rounded Corners 19">
            <a:extLst>
              <a:ext uri="{FF2B5EF4-FFF2-40B4-BE49-F238E27FC236}">
                <a16:creationId xmlns:a16="http://schemas.microsoft.com/office/drawing/2014/main" id="{3248C3AC-C5C2-21C1-32EC-A1072851179C}"/>
              </a:ext>
            </a:extLst>
          </p:cNvPr>
          <p:cNvSpPr/>
          <p:nvPr/>
        </p:nvSpPr>
        <p:spPr>
          <a:xfrm>
            <a:off x="6678998" y="2342344"/>
            <a:ext cx="805494" cy="778764"/>
          </a:xfrm>
          <a:prstGeom prst="roundRect">
            <a:avLst/>
          </a:prstGeom>
          <a:noFill/>
          <a:ln w="57150">
            <a:solidFill>
              <a:srgbClr val="FFD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A872AF74-6EC7-46D6-B8DD-ADD5D1DF83F1}"/>
              </a:ext>
            </a:extLst>
          </p:cNvPr>
          <p:cNvSpPr/>
          <p:nvPr/>
        </p:nvSpPr>
        <p:spPr>
          <a:xfrm>
            <a:off x="7709255" y="2332883"/>
            <a:ext cx="805494" cy="778764"/>
          </a:xfrm>
          <a:prstGeom prst="roundRect">
            <a:avLst/>
          </a:prstGeom>
          <a:noFill/>
          <a:ln w="57150">
            <a:solidFill>
              <a:srgbClr val="FFD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52D3205E-F4BE-8C2A-6003-646E4AA1E504}"/>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25" name="Rectangle 24">
            <a:extLst>
              <a:ext uri="{FF2B5EF4-FFF2-40B4-BE49-F238E27FC236}">
                <a16:creationId xmlns:a16="http://schemas.microsoft.com/office/drawing/2014/main" id="{D45D212E-9105-9822-95C2-0452B6E52303}"/>
              </a:ext>
            </a:extLst>
          </p:cNvPr>
          <p:cNvSpPr/>
          <p:nvPr/>
        </p:nvSpPr>
        <p:spPr>
          <a:xfrm>
            <a:off x="-59267" y="-34075"/>
            <a:ext cx="9280385" cy="1221353"/>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3">
            <a:extLst>
              <a:ext uri="{FF2B5EF4-FFF2-40B4-BE49-F238E27FC236}">
                <a16:creationId xmlns:a16="http://schemas.microsoft.com/office/drawing/2014/main" id="{0A513BE2-1A67-6EFF-5184-D37EB2AEB30B}"/>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Active Listening to Show you CARE: Mitigate Risk</a:t>
            </a:r>
          </a:p>
        </p:txBody>
      </p:sp>
      <p:grpSp>
        <p:nvGrpSpPr>
          <p:cNvPr id="28" name="Group 27">
            <a:extLst>
              <a:ext uri="{FF2B5EF4-FFF2-40B4-BE49-F238E27FC236}">
                <a16:creationId xmlns:a16="http://schemas.microsoft.com/office/drawing/2014/main" id="{15659020-A06A-BD35-5010-2CCC9166B986}"/>
              </a:ext>
            </a:extLst>
          </p:cNvPr>
          <p:cNvGrpSpPr/>
          <p:nvPr/>
        </p:nvGrpSpPr>
        <p:grpSpPr>
          <a:xfrm>
            <a:off x="131197" y="430"/>
            <a:ext cx="9015516" cy="1060759"/>
            <a:chOff x="131197" y="430"/>
            <a:chExt cx="9015516" cy="1060759"/>
          </a:xfrm>
        </p:grpSpPr>
        <p:pic>
          <p:nvPicPr>
            <p:cNvPr id="29" name="Picture 28" descr="Logo&#10;&#10;Description automatically generated">
              <a:extLst>
                <a:ext uri="{FF2B5EF4-FFF2-40B4-BE49-F238E27FC236}">
                  <a16:creationId xmlns:a16="http://schemas.microsoft.com/office/drawing/2014/main" id="{4C17C09E-325F-50ED-920B-EA38AA38FE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30" name="Picture 29" descr="Logo&#10;&#10;Description automatically generated">
              <a:extLst>
                <a:ext uri="{FF2B5EF4-FFF2-40B4-BE49-F238E27FC236}">
                  <a16:creationId xmlns:a16="http://schemas.microsoft.com/office/drawing/2014/main" id="{3B2E5489-EDF9-62C5-EA94-0A92C3D990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31" name="Picture 30">
            <a:extLst>
              <a:ext uri="{FF2B5EF4-FFF2-40B4-BE49-F238E27FC236}">
                <a16:creationId xmlns:a16="http://schemas.microsoft.com/office/drawing/2014/main" id="{FEFBB0C4-4A52-785C-2BB4-29E2ABC10D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0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9847750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20800"/>
            <a:ext cx="9144000" cy="5160432"/>
          </a:xfrm>
          <a:prstGeom prst="rect">
            <a:avLst/>
          </a:prstGeom>
        </p:spPr>
      </p:pic>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9" name="Rectangle 58"/>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a:p>
        </p:txBody>
      </p:sp>
      <p:sp>
        <p:nvSpPr>
          <p:cNvPr id="62" name="Slide Number Placeholder 5"/>
          <p:cNvSpPr txBox="1">
            <a:spLocks/>
          </p:cNvSpPr>
          <p:nvPr/>
        </p:nvSpPr>
        <p:spPr>
          <a:xfrm>
            <a:off x="869994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pic>
        <p:nvPicPr>
          <p:cNvPr id="63" name="Picture 6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4248" y="4533810"/>
            <a:ext cx="345246" cy="340722"/>
          </a:xfrm>
          <a:prstGeom prst="rect">
            <a:avLst/>
          </a:prstGeom>
        </p:spPr>
      </p:pic>
      <p:sp>
        <p:nvSpPr>
          <p:cNvPr id="64" name="Rectangle 63">
            <a:extLst>
              <a:ext uri="{FF2B5EF4-FFF2-40B4-BE49-F238E27FC236}">
                <a16:creationId xmlns:a16="http://schemas.microsoft.com/office/drawing/2014/main" id="{7BB38FDF-6C02-47DE-B983-A26F806D63EC}"/>
              </a:ext>
            </a:extLst>
          </p:cNvPr>
          <p:cNvSpPr/>
          <p:nvPr/>
        </p:nvSpPr>
        <p:spPr>
          <a:xfrm>
            <a:off x="6425633" y="4121947"/>
            <a:ext cx="2323012" cy="23007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5" name="TextBox 64">
            <a:extLst>
              <a:ext uri="{FF2B5EF4-FFF2-40B4-BE49-F238E27FC236}">
                <a16:creationId xmlns:a16="http://schemas.microsoft.com/office/drawing/2014/main" id="{75AE2224-BAE5-4B98-B0BC-009373D5DB20}"/>
              </a:ext>
            </a:extLst>
          </p:cNvPr>
          <p:cNvSpPr txBox="1"/>
          <p:nvPr/>
        </p:nvSpPr>
        <p:spPr>
          <a:xfrm>
            <a:off x="6498534" y="4170026"/>
            <a:ext cx="2111353" cy="2246769"/>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600"/>
              </a:spcAft>
              <a:buClrTx/>
              <a:buSzTx/>
              <a:tabLst/>
              <a:defRPr/>
            </a:pPr>
            <a:r>
              <a:rPr lang="en-US" sz="14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How </a:t>
            </a:r>
            <a:r>
              <a:rPr lang="en-US" sz="140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could </a:t>
            </a:r>
            <a:r>
              <a:rPr lang="en-US" sz="1400" b="1"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your personal or family values or </a:t>
            </a:r>
            <a:r>
              <a:rPr lang="en-US" sz="14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Army Values </a:t>
            </a:r>
            <a:r>
              <a:rPr lang="en-US" sz="14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help motivate you to engage in active listening and the RASA fundamentals as it pertains to suicide prevention and intervention? </a:t>
            </a:r>
          </a:p>
        </p:txBody>
      </p:sp>
      <p:sp>
        <p:nvSpPr>
          <p:cNvPr id="67" name="Rectangle 66"/>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8" name="Rectangle 67"/>
          <p:cNvSpPr/>
          <p:nvPr/>
        </p:nvSpPr>
        <p:spPr>
          <a:xfrm>
            <a:off x="-1" y="3130306"/>
            <a:ext cx="4140857"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a:p>
        </p:txBody>
      </p:sp>
      <p:sp>
        <p:nvSpPr>
          <p:cNvPr id="69" name="Rectangle 68"/>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70" name="Rectangle 69"/>
          <p:cNvSpPr/>
          <p:nvPr/>
        </p:nvSpPr>
        <p:spPr>
          <a:xfrm>
            <a:off x="857427" y="3087077"/>
            <a:ext cx="2315442"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71" name="Rectangle 70"/>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72" name="Rectangle 71"/>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a:p>
        </p:txBody>
      </p:sp>
      <p:sp>
        <p:nvSpPr>
          <p:cNvPr id="73" name="Rectangle 72"/>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74" name="Rectangle 73"/>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75" name="Rectangle 74"/>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a:p>
        </p:txBody>
      </p:sp>
      <p:sp>
        <p:nvSpPr>
          <p:cNvPr id="76" name="Rectangle 75"/>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77" name="Rectangle 76"/>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78" name="Picture 7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5341" y="3651359"/>
            <a:ext cx="345246" cy="340722"/>
          </a:xfrm>
          <a:prstGeom prst="rect">
            <a:avLst/>
          </a:prstGeom>
        </p:spPr>
      </p:pic>
      <p:pic>
        <p:nvPicPr>
          <p:cNvPr id="79" name="Picture 78"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20466" y="5075539"/>
            <a:ext cx="345246" cy="340722"/>
          </a:xfrm>
          <a:prstGeom prst="rect">
            <a:avLst/>
          </a:prstGeom>
        </p:spPr>
      </p:pic>
      <p:pic>
        <p:nvPicPr>
          <p:cNvPr id="80" name="Picture 79"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4047" y="3656117"/>
            <a:ext cx="345246" cy="340722"/>
          </a:xfrm>
          <a:prstGeom prst="rect">
            <a:avLst/>
          </a:prstGeom>
        </p:spPr>
      </p:pic>
      <p:pic>
        <p:nvPicPr>
          <p:cNvPr id="81" name="Picture 80"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323245"/>
            <a:ext cx="345246" cy="340722"/>
          </a:xfrm>
          <a:prstGeom prst="rect">
            <a:avLst/>
          </a:prstGeom>
        </p:spPr>
      </p:pic>
      <p:pic>
        <p:nvPicPr>
          <p:cNvPr id="82" name="Picture 8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4859246"/>
            <a:ext cx="345246" cy="340722"/>
          </a:xfrm>
          <a:prstGeom prst="rect">
            <a:avLst/>
          </a:prstGeom>
        </p:spPr>
      </p:pic>
      <p:pic>
        <p:nvPicPr>
          <p:cNvPr id="83" name="Picture 8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a:stretch>
            <a:fillRect/>
          </a:stretch>
        </p:blipFill>
        <p:spPr>
          <a:xfrm>
            <a:off x="3028019" y="5576515"/>
            <a:ext cx="345246" cy="340722"/>
          </a:xfrm>
          <a:prstGeom prst="rect">
            <a:avLst/>
          </a:prstGeom>
        </p:spPr>
      </p:pic>
      <p:cxnSp>
        <p:nvCxnSpPr>
          <p:cNvPr id="87" name="Straight Connector 86"/>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8452" y="3873879"/>
            <a:ext cx="512597" cy="512597"/>
          </a:xfrm>
          <a:prstGeom prst="rect">
            <a:avLst/>
          </a:prstGeom>
        </p:spPr>
      </p:pic>
      <p:grpSp>
        <p:nvGrpSpPr>
          <p:cNvPr id="2" name="Group 1">
            <a:extLst>
              <a:ext uri="{FF2B5EF4-FFF2-40B4-BE49-F238E27FC236}">
                <a16:creationId xmlns:a16="http://schemas.microsoft.com/office/drawing/2014/main" id="{CD21FAC0-93D3-94D2-0096-48D320C15696}"/>
              </a:ext>
            </a:extLst>
          </p:cNvPr>
          <p:cNvGrpSpPr/>
          <p:nvPr/>
        </p:nvGrpSpPr>
        <p:grpSpPr>
          <a:xfrm>
            <a:off x="6986410" y="1575032"/>
            <a:ext cx="2133846" cy="2133847"/>
            <a:chOff x="-5842277" y="1106390"/>
            <a:chExt cx="4292937" cy="4292937"/>
          </a:xfrm>
        </p:grpSpPr>
        <p:pic>
          <p:nvPicPr>
            <p:cNvPr id="3" name="Picture 2">
              <a:extLst>
                <a:ext uri="{FF2B5EF4-FFF2-40B4-BE49-F238E27FC236}">
                  <a16:creationId xmlns:a16="http://schemas.microsoft.com/office/drawing/2014/main" id="{11F1E948-2B0B-0EEC-5842-84232B938C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277" y="1106390"/>
              <a:ext cx="4292937" cy="4292937"/>
            </a:xfrm>
            <a:prstGeom prst="rect">
              <a:avLst/>
            </a:prstGeom>
          </p:spPr>
        </p:pic>
        <p:sp>
          <p:nvSpPr>
            <p:cNvPr id="4" name="TextBox 3">
              <a:extLst>
                <a:ext uri="{FF2B5EF4-FFF2-40B4-BE49-F238E27FC236}">
                  <a16:creationId xmlns:a16="http://schemas.microsoft.com/office/drawing/2014/main" id="{7C2788F3-F47C-5519-490E-13C1A464255D}"/>
                </a:ext>
              </a:extLst>
            </p:cNvPr>
            <p:cNvSpPr txBox="1"/>
            <p:nvPr/>
          </p:nvSpPr>
          <p:spPr>
            <a:xfrm>
              <a:off x="-5599827" y="3287036"/>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S</a:t>
              </a:r>
              <a:endParaRPr lang="en-US" sz="4400" dirty="0">
                <a:solidFill>
                  <a:srgbClr val="727365"/>
                </a:solidFill>
                <a:latin typeface="Arial Black" panose="020B0A04020102020204" pitchFamily="34" charset="0"/>
              </a:endParaRPr>
            </a:p>
          </p:txBody>
        </p:sp>
        <p:sp>
          <p:nvSpPr>
            <p:cNvPr id="5" name="TextBox 4">
              <a:extLst>
                <a:ext uri="{FF2B5EF4-FFF2-40B4-BE49-F238E27FC236}">
                  <a16:creationId xmlns:a16="http://schemas.microsoft.com/office/drawing/2014/main" id="{2783744B-9C58-C1D8-9915-D6593BC8E440}"/>
                </a:ext>
              </a:extLst>
            </p:cNvPr>
            <p:cNvSpPr txBox="1"/>
            <p:nvPr/>
          </p:nvSpPr>
          <p:spPr>
            <a:xfrm>
              <a:off x="-3705928" y="3321300"/>
              <a:ext cx="1979601"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6" name="TextBox 5">
              <a:extLst>
                <a:ext uri="{FF2B5EF4-FFF2-40B4-BE49-F238E27FC236}">
                  <a16:creationId xmlns:a16="http://schemas.microsoft.com/office/drawing/2014/main" id="{BA977F97-B6C9-1B14-F6EF-2AD62E140180}"/>
                </a:ext>
              </a:extLst>
            </p:cNvPr>
            <p:cNvSpPr txBox="1"/>
            <p:nvPr/>
          </p:nvSpPr>
          <p:spPr>
            <a:xfrm>
              <a:off x="-5599825" y="1267143"/>
              <a:ext cx="1625599"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R</a:t>
              </a:r>
              <a:endParaRPr lang="en-US" sz="4400" dirty="0">
                <a:solidFill>
                  <a:srgbClr val="727365"/>
                </a:solidFill>
                <a:latin typeface="Arial Black" panose="020B0A04020102020204" pitchFamily="34" charset="0"/>
              </a:endParaRPr>
            </a:p>
          </p:txBody>
        </p:sp>
        <p:sp>
          <p:nvSpPr>
            <p:cNvPr id="7" name="TextBox 6">
              <a:extLst>
                <a:ext uri="{FF2B5EF4-FFF2-40B4-BE49-F238E27FC236}">
                  <a16:creationId xmlns:a16="http://schemas.microsoft.com/office/drawing/2014/main" id="{EDA88EA7-BCA5-FCC5-D546-2C1E34DA5C47}"/>
                </a:ext>
              </a:extLst>
            </p:cNvPr>
            <p:cNvSpPr txBox="1"/>
            <p:nvPr/>
          </p:nvSpPr>
          <p:spPr>
            <a:xfrm>
              <a:off x="-3494219" y="1267143"/>
              <a:ext cx="1555803" cy="1424146"/>
            </a:xfrm>
            <a:prstGeom prst="rect">
              <a:avLst/>
            </a:prstGeom>
            <a:noFill/>
            <a:effectLst>
              <a:outerShdw blurRad="50800" dist="38100" dir="2700000" algn="tl" rotWithShape="0">
                <a:prstClr val="black">
                  <a:alpha val="38000"/>
                </a:prstClr>
              </a:outerShdw>
            </a:effectLst>
          </p:spPr>
          <p:txBody>
            <a:bodyPr wrap="square" rtlCol="0">
              <a:spAutoFit/>
            </a:bodyPr>
            <a:lstStyle/>
            <a:p>
              <a:pPr algn="ctr"/>
              <a:r>
                <a:rPr lang="en-US" sz="4000" dirty="0">
                  <a:solidFill>
                    <a:srgbClr val="727365"/>
                  </a:solidFill>
                  <a:latin typeface="Arial Black" panose="020B0A04020102020204" pitchFamily="34" charset="0"/>
                </a:rPr>
                <a:t>A</a:t>
              </a:r>
            </a:p>
          </p:txBody>
        </p:sp>
        <p:sp>
          <p:nvSpPr>
            <p:cNvPr id="8" name="Rectangle 7">
              <a:extLst>
                <a:ext uri="{FF2B5EF4-FFF2-40B4-BE49-F238E27FC236}">
                  <a16:creationId xmlns:a16="http://schemas.microsoft.com/office/drawing/2014/main" id="{06C759BF-5814-58BB-90C3-849389FA3DC1}"/>
                </a:ext>
              </a:extLst>
            </p:cNvPr>
            <p:cNvSpPr/>
            <p:nvPr/>
          </p:nvSpPr>
          <p:spPr>
            <a:xfrm>
              <a:off x="-5604907" y="4498363"/>
              <a:ext cx="163991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Summarize</a:t>
              </a:r>
              <a:endParaRPr lang="en-US" sz="1200" b="1" dirty="0">
                <a:solidFill>
                  <a:srgbClr val="242021"/>
                </a:solidFill>
                <a:latin typeface="Arial Narrow" panose="020B0606020202030204" pitchFamily="34" charset="0"/>
              </a:endParaRPr>
            </a:p>
          </p:txBody>
        </p:sp>
        <p:sp>
          <p:nvSpPr>
            <p:cNvPr id="10" name="Rectangle 9">
              <a:extLst>
                <a:ext uri="{FF2B5EF4-FFF2-40B4-BE49-F238E27FC236}">
                  <a16:creationId xmlns:a16="http://schemas.microsoft.com/office/drawing/2014/main" id="{93C434C5-3B2F-7697-1A57-2B08EDF62846}"/>
                </a:ext>
              </a:extLst>
            </p:cNvPr>
            <p:cNvSpPr/>
            <p:nvPr/>
          </p:nvSpPr>
          <p:spPr>
            <a:xfrm>
              <a:off x="-3611008" y="2415230"/>
              <a:ext cx="1788286" cy="510836"/>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Acknowledge</a:t>
              </a:r>
              <a:endParaRPr lang="en-US" sz="1100" b="1" dirty="0">
                <a:solidFill>
                  <a:srgbClr val="242021"/>
                </a:solidFill>
                <a:latin typeface="Arial Narrow" panose="020B0606020202030204" pitchFamily="34" charset="0"/>
              </a:endParaRPr>
            </a:p>
          </p:txBody>
        </p:sp>
        <p:sp>
          <p:nvSpPr>
            <p:cNvPr id="12" name="Rectangle 11">
              <a:extLst>
                <a:ext uri="{FF2B5EF4-FFF2-40B4-BE49-F238E27FC236}">
                  <a16:creationId xmlns:a16="http://schemas.microsoft.com/office/drawing/2014/main" id="{7770BA38-1EC9-470A-8FD2-A037FEF3199B}"/>
                </a:ext>
              </a:extLst>
            </p:cNvPr>
            <p:cNvSpPr/>
            <p:nvPr/>
          </p:nvSpPr>
          <p:spPr>
            <a:xfrm>
              <a:off x="-3616088" y="4500303"/>
              <a:ext cx="1788286"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Ask</a:t>
              </a:r>
              <a:endParaRPr lang="en-US" sz="1600" b="1" dirty="0">
                <a:solidFill>
                  <a:srgbClr val="242021"/>
                </a:solidFill>
                <a:latin typeface="Arial Narrow" panose="020B0606020202030204" pitchFamily="34" charset="0"/>
              </a:endParaRPr>
            </a:p>
          </p:txBody>
        </p:sp>
        <p:sp>
          <p:nvSpPr>
            <p:cNvPr id="13" name="Rectangle 12">
              <a:extLst>
                <a:ext uri="{FF2B5EF4-FFF2-40B4-BE49-F238E27FC236}">
                  <a16:creationId xmlns:a16="http://schemas.microsoft.com/office/drawing/2014/main" id="{6FCDE1EE-0211-CFD9-749E-D8528330415D}"/>
                </a:ext>
              </a:extLst>
            </p:cNvPr>
            <p:cNvSpPr/>
            <p:nvPr/>
          </p:nvSpPr>
          <p:spPr>
            <a:xfrm>
              <a:off x="-5599827" y="2418169"/>
              <a:ext cx="1625599" cy="526315"/>
            </a:xfrm>
            <a:prstGeom prst="rect">
              <a:avLst/>
            </a:prstGeom>
            <a:ln>
              <a:noFill/>
            </a:ln>
            <a:effectLst/>
          </p:spPr>
          <p:txBody>
            <a:bodyPr wrap="square">
              <a:spAutoFit/>
            </a:bodyPr>
            <a:lstStyle/>
            <a:p>
              <a:pPr lvl="0" algn="ctr"/>
              <a:r>
                <a:rPr lang="en-US" sz="1050" b="1" dirty="0">
                  <a:solidFill>
                    <a:srgbClr val="242021"/>
                  </a:solidFill>
                  <a:latin typeface="Arial Narrow" panose="020B0606020202030204" pitchFamily="34" charset="0"/>
                </a:rPr>
                <a:t>Receive</a:t>
              </a:r>
              <a:endParaRPr lang="en-US" sz="1100" b="1" dirty="0">
                <a:solidFill>
                  <a:srgbClr val="242021"/>
                </a:solidFill>
                <a:latin typeface="Arial Narrow" panose="020B0606020202030204" pitchFamily="34" charset="0"/>
              </a:endParaRPr>
            </a:p>
          </p:txBody>
        </p:sp>
      </p:grpSp>
      <p:sp>
        <p:nvSpPr>
          <p:cNvPr id="17" name="Rectangle 16">
            <a:extLst>
              <a:ext uri="{FF2B5EF4-FFF2-40B4-BE49-F238E27FC236}">
                <a16:creationId xmlns:a16="http://schemas.microsoft.com/office/drawing/2014/main" id="{D14B0174-4714-CFEF-2921-72A9178D9F92}"/>
              </a:ext>
            </a:extLst>
          </p:cNvPr>
          <p:cNvSpPr/>
          <p:nvPr/>
        </p:nvSpPr>
        <p:spPr>
          <a:xfrm>
            <a:off x="-59267" y="-45093"/>
            <a:ext cx="9228389" cy="1404628"/>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3">
            <a:extLst>
              <a:ext uri="{FF2B5EF4-FFF2-40B4-BE49-F238E27FC236}">
                <a16:creationId xmlns:a16="http://schemas.microsoft.com/office/drawing/2014/main" id="{B444B50B-F4DE-F73C-25D1-CAD35721712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The Army Values and Active Listening</a:t>
            </a:r>
          </a:p>
        </p:txBody>
      </p:sp>
      <p:grpSp>
        <p:nvGrpSpPr>
          <p:cNvPr id="19" name="Group 18">
            <a:extLst>
              <a:ext uri="{FF2B5EF4-FFF2-40B4-BE49-F238E27FC236}">
                <a16:creationId xmlns:a16="http://schemas.microsoft.com/office/drawing/2014/main" id="{F90D45FE-1CA4-B164-EAE5-C027295FE2A5}"/>
              </a:ext>
            </a:extLst>
          </p:cNvPr>
          <p:cNvGrpSpPr/>
          <p:nvPr/>
        </p:nvGrpSpPr>
        <p:grpSpPr>
          <a:xfrm>
            <a:off x="131197" y="430"/>
            <a:ext cx="9015516" cy="1060759"/>
            <a:chOff x="131197" y="430"/>
            <a:chExt cx="9015516" cy="1060759"/>
          </a:xfrm>
        </p:grpSpPr>
        <p:pic>
          <p:nvPicPr>
            <p:cNvPr id="20" name="Picture 19" descr="Logo&#10;&#10;Description automatically generated">
              <a:extLst>
                <a:ext uri="{FF2B5EF4-FFF2-40B4-BE49-F238E27FC236}">
                  <a16:creationId xmlns:a16="http://schemas.microsoft.com/office/drawing/2014/main" id="{AD083857-AAB0-BE55-21EB-343C0B2A1E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1" name="Picture 20" descr="Logo&#10;&#10;Description automatically generated">
              <a:extLst>
                <a:ext uri="{FF2B5EF4-FFF2-40B4-BE49-F238E27FC236}">
                  <a16:creationId xmlns:a16="http://schemas.microsoft.com/office/drawing/2014/main" id="{FAFE3935-F98F-817B-40DD-2171CB2CE6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2" name="Picture 8">
            <a:extLst>
              <a:ext uri="{FF2B5EF4-FFF2-40B4-BE49-F238E27FC236}">
                <a16:creationId xmlns:a16="http://schemas.microsoft.com/office/drawing/2014/main" id="{BFC1DA6A-9BAB-18F8-EFCD-524458FDC7A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382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82486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927098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BF20F5-E176-4F40-B4BB-D8931849A102}"/>
              </a:ext>
            </a:extLst>
          </p:cNvPr>
          <p:cNvSpPr/>
          <p:nvPr/>
        </p:nvSpPr>
        <p:spPr>
          <a:xfrm>
            <a:off x="2218032" y="2100928"/>
            <a:ext cx="4564381" cy="807534"/>
          </a:xfrm>
          <a:prstGeom prst="rect">
            <a:avLst/>
          </a:prstGeom>
          <a:solidFill>
            <a:schemeClr val="bg1"/>
          </a:solidFill>
          <a:ln>
            <a:solidFill>
              <a:srgbClr val="C2B5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2355194" y="2139660"/>
            <a:ext cx="4284980" cy="646331"/>
          </a:xfrm>
          <a:prstGeom prst="rect">
            <a:avLst/>
          </a:prstGeom>
        </p:spPr>
        <p:txBody>
          <a:bodyPr wrap="square">
            <a:spAutoFit/>
          </a:bodyPr>
          <a:lstStyle/>
          <a:p>
            <a:pPr lvl="0" defTabSz="914400" eaLnBrk="0" fontAlgn="base" hangingPunct="0">
              <a:spcBef>
                <a:spcPct val="0"/>
              </a:spcBef>
              <a:spcAft>
                <a:spcPts val="600"/>
              </a:spcAft>
              <a:defRPr/>
            </a:pPr>
            <a:r>
              <a:rPr lang="en-US" dirty="0">
                <a:cs typeface="Arial" panose="020B0604020202020204" pitchFamily="34" charset="0"/>
              </a:rPr>
              <a:t>How can </a:t>
            </a:r>
            <a:r>
              <a:rPr lang="en-US" b="1" dirty="0">
                <a:cs typeface="Arial" panose="020B0604020202020204" pitchFamily="34" charset="0"/>
              </a:rPr>
              <a:t>active listening </a:t>
            </a:r>
            <a:r>
              <a:rPr lang="en-US" dirty="0">
                <a:cs typeface="Arial" panose="020B0604020202020204" pitchFamily="34" charset="0"/>
              </a:rPr>
              <a:t>be an effective tool to lower the risk of suicide?</a:t>
            </a:r>
          </a:p>
        </p:txBody>
      </p:sp>
      <p:grpSp>
        <p:nvGrpSpPr>
          <p:cNvPr id="7" name="1"/>
          <p:cNvGrpSpPr/>
          <p:nvPr/>
        </p:nvGrpSpPr>
        <p:grpSpPr>
          <a:xfrm>
            <a:off x="6072" y="2179015"/>
            <a:ext cx="9144000" cy="4992736"/>
            <a:chOff x="6072" y="2179015"/>
            <a:chExt cx="9144000" cy="4992736"/>
          </a:xfrm>
        </p:grpSpPr>
        <p:grpSp>
          <p:nvGrpSpPr>
            <p:cNvPr id="2" name="1"/>
            <p:cNvGrpSpPr/>
            <p:nvPr/>
          </p:nvGrpSpPr>
          <p:grpSpPr>
            <a:xfrm>
              <a:off x="578291" y="3917412"/>
              <a:ext cx="1834717" cy="916278"/>
              <a:chOff x="578291" y="3917412"/>
              <a:chExt cx="1834717" cy="916278"/>
            </a:xfrm>
          </p:grpSpPr>
          <p:sp>
            <p:nvSpPr>
              <p:cNvPr id="52" name="1"/>
              <p:cNvSpPr txBox="1"/>
              <p:nvPr/>
            </p:nvSpPr>
            <p:spPr>
              <a:xfrm>
                <a:off x="578291" y="4310470"/>
                <a:ext cx="1834717" cy="523220"/>
              </a:xfrm>
              <a:prstGeom prst="rect">
                <a:avLst/>
              </a:prstGeom>
              <a:noFill/>
            </p:spPr>
            <p:txBody>
              <a:bodyPr wrap="square" rtlCol="0">
                <a:spAutoFit/>
              </a:bodyPr>
              <a:lstStyle/>
              <a:p>
                <a:pPr algn="ctr"/>
                <a:r>
                  <a:rPr lang="en-US" sz="1400" b="1" dirty="0"/>
                  <a:t>Improve Active Listening</a:t>
                </a:r>
              </a:p>
            </p:txBody>
          </p:sp>
          <p:sp>
            <p:nvSpPr>
              <p:cNvPr id="53" name="1"/>
              <p:cNvSpPr/>
              <p:nvPr/>
            </p:nvSpPr>
            <p:spPr>
              <a:xfrm rot="10800000">
                <a:off x="1315712" y="3917412"/>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 y="2179015"/>
              <a:ext cx="9144000" cy="4992736"/>
            </a:xfrm>
            <a:prstGeom prst="rect">
              <a:avLst/>
            </a:prstGeom>
          </p:spPr>
        </p:pic>
      </p:grpSp>
      <p:grpSp>
        <p:nvGrpSpPr>
          <p:cNvPr id="8" name="2"/>
          <p:cNvGrpSpPr/>
          <p:nvPr/>
        </p:nvGrpSpPr>
        <p:grpSpPr>
          <a:xfrm>
            <a:off x="6350" y="2185365"/>
            <a:ext cx="9144000" cy="4992736"/>
            <a:chOff x="6350" y="2185365"/>
            <a:chExt cx="9144000" cy="4992736"/>
          </a:xfrm>
        </p:grpSpPr>
        <p:grpSp>
          <p:nvGrpSpPr>
            <p:cNvPr id="6" name="2"/>
            <p:cNvGrpSpPr/>
            <p:nvPr/>
          </p:nvGrpSpPr>
          <p:grpSpPr>
            <a:xfrm>
              <a:off x="2175533" y="3917412"/>
              <a:ext cx="1834717" cy="916278"/>
              <a:chOff x="2175533" y="3917412"/>
              <a:chExt cx="1834717" cy="916278"/>
            </a:xfrm>
          </p:grpSpPr>
          <p:sp>
            <p:nvSpPr>
              <p:cNvPr id="39" name="TextBox 38"/>
              <p:cNvSpPr txBox="1"/>
              <p:nvPr/>
            </p:nvSpPr>
            <p:spPr>
              <a:xfrm>
                <a:off x="2175533" y="4310470"/>
                <a:ext cx="1834717" cy="523220"/>
              </a:xfrm>
              <a:prstGeom prst="rect">
                <a:avLst/>
              </a:prstGeom>
              <a:noFill/>
            </p:spPr>
            <p:txBody>
              <a:bodyPr wrap="square" rtlCol="0">
                <a:spAutoFit/>
              </a:bodyPr>
              <a:lstStyle/>
              <a:p>
                <a:pPr algn="ctr"/>
                <a:r>
                  <a:rPr lang="en-US" sz="1400" b="1" dirty="0"/>
                  <a:t>Promote</a:t>
                </a:r>
              </a:p>
              <a:p>
                <a:pPr algn="ctr"/>
                <a:r>
                  <a:rPr lang="en-US" sz="1400" b="1" dirty="0"/>
                  <a:t>Trust</a:t>
                </a:r>
              </a:p>
            </p:txBody>
          </p:sp>
          <p:sp>
            <p:nvSpPr>
              <p:cNvPr id="45" name="Down Arrow 44"/>
              <p:cNvSpPr/>
              <p:nvPr/>
            </p:nvSpPr>
            <p:spPr>
              <a:xfrm rot="10800000">
                <a:off x="2912954" y="3917412"/>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0" y="2185365"/>
              <a:ext cx="9144000" cy="4992736"/>
            </a:xfrm>
            <a:prstGeom prst="rect">
              <a:avLst/>
            </a:prstGeom>
          </p:spPr>
        </p:pic>
      </p:grpSp>
      <p:grpSp>
        <p:nvGrpSpPr>
          <p:cNvPr id="9" name="3"/>
          <p:cNvGrpSpPr/>
          <p:nvPr/>
        </p:nvGrpSpPr>
        <p:grpSpPr>
          <a:xfrm>
            <a:off x="6350" y="2179015"/>
            <a:ext cx="9144000" cy="4992736"/>
            <a:chOff x="6350" y="2179015"/>
            <a:chExt cx="9144000" cy="4992736"/>
          </a:xfrm>
        </p:grpSpPr>
        <p:grpSp>
          <p:nvGrpSpPr>
            <p:cNvPr id="5" name="3"/>
            <p:cNvGrpSpPr/>
            <p:nvPr/>
          </p:nvGrpSpPr>
          <p:grpSpPr>
            <a:xfrm>
              <a:off x="3759200" y="3942811"/>
              <a:ext cx="1834717" cy="934726"/>
              <a:chOff x="3759200" y="3942811"/>
              <a:chExt cx="1834717" cy="934726"/>
            </a:xfrm>
          </p:grpSpPr>
          <p:sp>
            <p:nvSpPr>
              <p:cNvPr id="38" name="TextBox 37"/>
              <p:cNvSpPr txBox="1"/>
              <p:nvPr/>
            </p:nvSpPr>
            <p:spPr>
              <a:xfrm>
                <a:off x="3759200" y="4354317"/>
                <a:ext cx="1834717" cy="523220"/>
              </a:xfrm>
              <a:prstGeom prst="rect">
                <a:avLst/>
              </a:prstGeom>
              <a:noFill/>
            </p:spPr>
            <p:txBody>
              <a:bodyPr wrap="square" rtlCol="0">
                <a:spAutoFit/>
              </a:bodyPr>
              <a:lstStyle/>
              <a:p>
                <a:pPr algn="ctr"/>
                <a:r>
                  <a:rPr lang="en-US" sz="1400" b="1" dirty="0"/>
                  <a:t>Improve</a:t>
                </a:r>
                <a:br>
                  <a:rPr lang="en-US" sz="1400" b="1" dirty="0"/>
                </a:br>
                <a:r>
                  <a:rPr lang="en-US" sz="1400" b="1" dirty="0"/>
                  <a:t>Cohesion</a:t>
                </a:r>
              </a:p>
            </p:txBody>
          </p:sp>
          <p:sp>
            <p:nvSpPr>
              <p:cNvPr id="46" name="Down Arrow 45"/>
              <p:cNvSpPr/>
              <p:nvPr/>
            </p:nvSpPr>
            <p:spPr>
              <a:xfrm rot="10800000">
                <a:off x="4500224" y="3942811"/>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0" y="2179015"/>
              <a:ext cx="9144000" cy="4992736"/>
            </a:xfrm>
            <a:prstGeom prst="rect">
              <a:avLst/>
            </a:prstGeom>
          </p:spPr>
        </p:pic>
      </p:grpSp>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100" b="1">
                <a:solidFill>
                  <a:srgbClr val="FFFFFF"/>
                </a:solidFill>
                <a:latin typeface="Arial" panose="020B0604020202020204" pitchFamily="34" charset="0"/>
                <a:ea typeface="ＭＳ Ｐゴシック" panose="020B0600070205080204" pitchFamily="34" charset="-128"/>
              </a:rPr>
              <a:t>CUI</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4" name="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174501"/>
            <a:ext cx="9144000" cy="4992736"/>
          </a:xfrm>
          <a:prstGeom prst="rect">
            <a:avLst/>
          </a:prstGeom>
        </p:spPr>
      </p:pic>
      <p:grpSp>
        <p:nvGrpSpPr>
          <p:cNvPr id="15" name="4"/>
          <p:cNvGrpSpPr/>
          <p:nvPr/>
        </p:nvGrpSpPr>
        <p:grpSpPr>
          <a:xfrm>
            <a:off x="6072" y="2181235"/>
            <a:ext cx="9144000" cy="4992736"/>
            <a:chOff x="6072" y="2181235"/>
            <a:chExt cx="9144000" cy="4992736"/>
          </a:xfrm>
        </p:grpSpPr>
        <p:pic>
          <p:nvPicPr>
            <p:cNvPr id="13" name="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2" y="2181235"/>
              <a:ext cx="9144000" cy="4992736"/>
            </a:xfrm>
            <a:prstGeom prst="rect">
              <a:avLst/>
            </a:prstGeom>
          </p:spPr>
        </p:pic>
        <p:grpSp>
          <p:nvGrpSpPr>
            <p:cNvPr id="3" name="4"/>
            <p:cNvGrpSpPr/>
            <p:nvPr/>
          </p:nvGrpSpPr>
          <p:grpSpPr>
            <a:xfrm>
              <a:off x="5342539" y="3961861"/>
              <a:ext cx="1678021" cy="926934"/>
              <a:chOff x="5342539" y="3961861"/>
              <a:chExt cx="1678021" cy="926934"/>
            </a:xfrm>
          </p:grpSpPr>
          <p:sp>
            <p:nvSpPr>
              <p:cNvPr id="47" name="Down Arrow 46"/>
              <p:cNvSpPr/>
              <p:nvPr/>
            </p:nvSpPr>
            <p:spPr>
              <a:xfrm rot="10800000">
                <a:off x="6005378" y="3961861"/>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5342539" y="4365575"/>
                <a:ext cx="1678021" cy="523220"/>
              </a:xfrm>
              <a:prstGeom prst="rect">
                <a:avLst/>
              </a:prstGeom>
              <a:noFill/>
            </p:spPr>
            <p:txBody>
              <a:bodyPr wrap="square" rtlCol="0">
                <a:spAutoFit/>
              </a:bodyPr>
              <a:lstStyle/>
              <a:p>
                <a:pPr algn="ctr"/>
                <a:r>
                  <a:rPr lang="en-US" sz="1400" b="1" dirty="0"/>
                  <a:t>Increase Help-Seeking</a:t>
                </a:r>
              </a:p>
            </p:txBody>
          </p:sp>
        </p:grpSp>
      </p:grpSp>
      <p:sp>
        <p:nvSpPr>
          <p:cNvPr id="42" name="TextBox 41"/>
          <p:cNvSpPr txBox="1"/>
          <p:nvPr/>
        </p:nvSpPr>
        <p:spPr>
          <a:xfrm>
            <a:off x="6894557" y="3950080"/>
            <a:ext cx="1834717" cy="523220"/>
          </a:xfrm>
          <a:prstGeom prst="rect">
            <a:avLst/>
          </a:prstGeom>
          <a:noFill/>
        </p:spPr>
        <p:txBody>
          <a:bodyPr wrap="square" rtlCol="0">
            <a:spAutoFit/>
          </a:bodyPr>
          <a:lstStyle/>
          <a:p>
            <a:pPr algn="ctr"/>
            <a:r>
              <a:rPr lang="en-US" sz="1400" b="1" dirty="0"/>
              <a:t>Lower</a:t>
            </a:r>
          </a:p>
          <a:p>
            <a:pPr algn="ctr"/>
            <a:r>
              <a:rPr lang="en-US" sz="1400" b="1" dirty="0"/>
              <a:t>Suicide Risk</a:t>
            </a:r>
          </a:p>
        </p:txBody>
      </p:sp>
      <p:sp>
        <p:nvSpPr>
          <p:cNvPr id="44" name="Down Arrow 43"/>
          <p:cNvSpPr/>
          <p:nvPr/>
        </p:nvSpPr>
        <p:spPr>
          <a:xfrm>
            <a:off x="7635744" y="4473153"/>
            <a:ext cx="352342" cy="424697"/>
          </a:xfrm>
          <a:prstGeom prst="downArrow">
            <a:avLst/>
          </a:prstGeom>
          <a:solidFill>
            <a:srgbClr val="24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2B5A3"/>
              </a:solidFill>
            </a:endParaRPr>
          </a:p>
        </p:txBody>
      </p:sp>
      <p:sp>
        <p:nvSpPr>
          <p:cNvPr id="20" name="Slide Number Placeholder 5"/>
          <p:cNvSpPr txBox="1">
            <a:spLocks/>
          </p:cNvSpPr>
          <p:nvPr/>
        </p:nvSpPr>
        <p:spPr>
          <a:xfrm>
            <a:off x="87292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64094" y="1841488"/>
            <a:ext cx="512597" cy="512597"/>
          </a:xfrm>
          <a:prstGeom prst="rect">
            <a:avLst/>
          </a:prstGeom>
        </p:spPr>
      </p:pic>
      <p:sp>
        <p:nvSpPr>
          <p:cNvPr id="4" name="Title 1">
            <a:extLst>
              <a:ext uri="{FF2B5EF4-FFF2-40B4-BE49-F238E27FC236}">
                <a16:creationId xmlns:a16="http://schemas.microsoft.com/office/drawing/2014/main" id="{6EA638DF-9529-17FB-3BAE-35BE01A037EC}"/>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16" name="Rectangle 15">
            <a:extLst>
              <a:ext uri="{FF2B5EF4-FFF2-40B4-BE49-F238E27FC236}">
                <a16:creationId xmlns:a16="http://schemas.microsoft.com/office/drawing/2014/main" id="{F3997EA2-C5B9-A229-2037-29AEC3FBD314}"/>
              </a:ext>
            </a:extLst>
          </p:cNvPr>
          <p:cNvSpPr/>
          <p:nvPr/>
        </p:nvSpPr>
        <p:spPr>
          <a:xfrm>
            <a:off x="-59267" y="-34075"/>
            <a:ext cx="9280385" cy="1221353"/>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3">
            <a:extLst>
              <a:ext uri="{FF2B5EF4-FFF2-40B4-BE49-F238E27FC236}">
                <a16:creationId xmlns:a16="http://schemas.microsoft.com/office/drawing/2014/main" id="{B113944E-9730-DC52-0029-6A3433F28AF2}"/>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Active Listening and Suicide Prevention</a:t>
            </a:r>
          </a:p>
        </p:txBody>
      </p:sp>
      <p:grpSp>
        <p:nvGrpSpPr>
          <p:cNvPr id="23" name="Group 22">
            <a:extLst>
              <a:ext uri="{FF2B5EF4-FFF2-40B4-BE49-F238E27FC236}">
                <a16:creationId xmlns:a16="http://schemas.microsoft.com/office/drawing/2014/main" id="{20398AB2-A261-838B-C027-3942E77FDFC1}"/>
              </a:ext>
            </a:extLst>
          </p:cNvPr>
          <p:cNvGrpSpPr/>
          <p:nvPr/>
        </p:nvGrpSpPr>
        <p:grpSpPr>
          <a:xfrm>
            <a:off x="131197" y="430"/>
            <a:ext cx="9015516" cy="1060759"/>
            <a:chOff x="131197" y="430"/>
            <a:chExt cx="9015516" cy="1060759"/>
          </a:xfrm>
        </p:grpSpPr>
        <p:pic>
          <p:nvPicPr>
            <p:cNvPr id="24" name="Picture 23" descr="Logo&#10;&#10;Description automatically generated">
              <a:extLst>
                <a:ext uri="{FF2B5EF4-FFF2-40B4-BE49-F238E27FC236}">
                  <a16:creationId xmlns:a16="http://schemas.microsoft.com/office/drawing/2014/main" id="{A167E50C-919F-0196-934C-798A26F3BE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25" name="Picture 24" descr="Logo&#10;&#10;Description automatically generated">
              <a:extLst>
                <a:ext uri="{FF2B5EF4-FFF2-40B4-BE49-F238E27FC236}">
                  <a16:creationId xmlns:a16="http://schemas.microsoft.com/office/drawing/2014/main" id="{5358F371-98DF-2A3D-7651-8A75D34462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26" name="Picture 25">
            <a:extLst>
              <a:ext uri="{FF2B5EF4-FFF2-40B4-BE49-F238E27FC236}">
                <a16:creationId xmlns:a16="http://schemas.microsoft.com/office/drawing/2014/main" id="{5D4F31F2-FA3E-4014-562D-C3CEFFD9A72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1">
            <a:extLst>
              <a:ext uri="{FF2B5EF4-FFF2-40B4-BE49-F238E27FC236}">
                <a16:creationId xmlns:a16="http://schemas.microsoft.com/office/drawing/2014/main" id="{0D003C7E-D32E-F51F-CF8D-00B0E5D6DD7E}"/>
              </a:ext>
            </a:extLst>
          </p:cNvPr>
          <p:cNvSpPr/>
          <p:nvPr/>
        </p:nvSpPr>
        <p:spPr>
          <a:xfrm>
            <a:off x="7641725" y="4472850"/>
            <a:ext cx="352342" cy="424697"/>
          </a:xfrm>
          <a:prstGeom prst="downArrow">
            <a:avLst/>
          </a:prstGeom>
          <a:solidFill>
            <a:srgbClr val="C2B5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7" name="Picture 26">
            <a:extLst>
              <a:ext uri="{FF2B5EF4-FFF2-40B4-BE49-F238E27FC236}">
                <a16:creationId xmlns:a16="http://schemas.microsoft.com/office/drawing/2014/main" id="{8965EAE2-5AAF-143B-3B68-DB4BF81E4BB1}"/>
              </a:ext>
            </a:extLst>
          </p:cNvPr>
          <p:cNvPicPr>
            <a:picLocks noChangeAspect="1"/>
          </p:cNvPicPr>
          <p:nvPr/>
        </p:nvPicPr>
        <p:blipFill>
          <a:blip r:embed="rId12"/>
          <a:stretch>
            <a:fillRect/>
          </a:stretch>
        </p:blipFill>
        <p:spPr>
          <a:xfrm>
            <a:off x="3887528" y="6484070"/>
            <a:ext cx="1402202" cy="329213"/>
          </a:xfrm>
          <a:prstGeom prst="rect">
            <a:avLst/>
          </a:prstGeom>
        </p:spPr>
      </p:pic>
    </p:spTree>
    <p:extLst>
      <p:ext uri="{BB962C8B-B14F-4D97-AF65-F5344CB8AC3E}">
        <p14:creationId xmlns:p14="http://schemas.microsoft.com/office/powerpoint/2010/main" val="200602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1179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0" name="Slide Number Placeholder 5"/>
          <p:cNvSpPr txBox="1">
            <a:spLocks/>
          </p:cNvSpPr>
          <p:nvPr/>
        </p:nvSpPr>
        <p:spPr>
          <a:xfrm>
            <a:off x="87292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
        <p:nvSpPr>
          <p:cNvPr id="23" name="TextBox 22">
            <a:extLst>
              <a:ext uri="{FF2B5EF4-FFF2-40B4-BE49-F238E27FC236}">
                <a16:creationId xmlns:a16="http://schemas.microsoft.com/office/drawing/2014/main" id="{E2DE41E4-5A20-AF27-AC86-BDD460BD43F9}"/>
              </a:ext>
            </a:extLst>
          </p:cNvPr>
          <p:cNvSpPr txBox="1"/>
          <p:nvPr/>
        </p:nvSpPr>
        <p:spPr>
          <a:xfrm>
            <a:off x="2393844" y="5599814"/>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24" name="Rectangle 23">
            <a:extLst>
              <a:ext uri="{FF2B5EF4-FFF2-40B4-BE49-F238E27FC236}">
                <a16:creationId xmlns:a16="http://schemas.microsoft.com/office/drawing/2014/main" id="{5B988072-89C6-A85A-48CD-7C9843F1B3F0}"/>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TextBox 24">
            <a:extLst>
              <a:ext uri="{FF2B5EF4-FFF2-40B4-BE49-F238E27FC236}">
                <a16:creationId xmlns:a16="http://schemas.microsoft.com/office/drawing/2014/main" id="{2431382A-0CDB-0A9E-8679-82C9A79748D5}"/>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 those in your Circle of Support?</a:t>
            </a:r>
          </a:p>
        </p:txBody>
      </p:sp>
      <p:pic>
        <p:nvPicPr>
          <p:cNvPr id="26" name="Picture 25">
            <a:extLst>
              <a:ext uri="{FF2B5EF4-FFF2-40B4-BE49-F238E27FC236}">
                <a16:creationId xmlns:a16="http://schemas.microsoft.com/office/drawing/2014/main" id="{DD8EDF68-7174-43D9-FAFC-84DFD6D5B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7546" y="1009568"/>
            <a:ext cx="512597" cy="512597"/>
          </a:xfrm>
          <a:prstGeom prst="rect">
            <a:avLst/>
          </a:prstGeom>
        </p:spPr>
      </p:pic>
      <p:sp>
        <p:nvSpPr>
          <p:cNvPr id="27" name="Rectangle 26">
            <a:extLst>
              <a:ext uri="{FF2B5EF4-FFF2-40B4-BE49-F238E27FC236}">
                <a16:creationId xmlns:a16="http://schemas.microsoft.com/office/drawing/2014/main" id="{48A84006-CC41-A68D-06B9-93B08BA8CA8E}"/>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
            <a:extLst>
              <a:ext uri="{FF2B5EF4-FFF2-40B4-BE49-F238E27FC236}">
                <a16:creationId xmlns:a16="http://schemas.microsoft.com/office/drawing/2014/main" id="{97397ABB-8313-6614-EB46-A014BEB6C5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1433561" y="2782656"/>
            <a:ext cx="3725941" cy="24915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E5AF2FC-3685-4C84-7EB6-A193D779A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7546" y="1009568"/>
            <a:ext cx="512597" cy="512597"/>
          </a:xfrm>
          <a:prstGeom prst="rect">
            <a:avLst/>
          </a:prstGeom>
        </p:spPr>
      </p:pic>
      <p:sp>
        <p:nvSpPr>
          <p:cNvPr id="3" name="Title 1">
            <a:extLst>
              <a:ext uri="{FF2B5EF4-FFF2-40B4-BE49-F238E27FC236}">
                <a16:creationId xmlns:a16="http://schemas.microsoft.com/office/drawing/2014/main" id="{6058EC15-3467-AF8C-CF53-BBEE8BE5EDFA}"/>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a:extLst>
              <a:ext uri="{FF2B5EF4-FFF2-40B4-BE49-F238E27FC236}">
                <a16:creationId xmlns:a16="http://schemas.microsoft.com/office/drawing/2014/main" id="{3EE40047-FE57-9745-7D35-BBCD026B46F5}"/>
              </a:ext>
            </a:extLst>
          </p:cNvPr>
          <p:cNvSpPr/>
          <p:nvPr/>
        </p:nvSpPr>
        <p:spPr>
          <a:xfrm>
            <a:off x="-59267" y="-34075"/>
            <a:ext cx="9280385" cy="109357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ACF48084-48CF-5554-9AE9-0ED60A7E56A5}"/>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Next Steps: Plan to Implement</a:t>
            </a:r>
          </a:p>
        </p:txBody>
      </p:sp>
      <p:grpSp>
        <p:nvGrpSpPr>
          <p:cNvPr id="6" name="Group 5">
            <a:extLst>
              <a:ext uri="{FF2B5EF4-FFF2-40B4-BE49-F238E27FC236}">
                <a16:creationId xmlns:a16="http://schemas.microsoft.com/office/drawing/2014/main" id="{AE0CF256-4418-C71A-5884-A2C3F547A75A}"/>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FCDAE605-684C-C7FE-CDC8-4266B97E74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A7C708A3-374D-C414-99D1-46C27A2D77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708671D2-BD43-DB8C-34BA-9950EF3040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211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209462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975" y="1271334"/>
            <a:ext cx="9140490" cy="5207793"/>
          </a:xfrm>
          <a:prstGeom prst="rect">
            <a:avLst/>
          </a:prstGeom>
        </p:spPr>
      </p:pic>
      <p:sp>
        <p:nvSpPr>
          <p:cNvPr id="8" name="Content Placeholder 2"/>
          <p:cNvSpPr txBox="1">
            <a:spLocks/>
          </p:cNvSpPr>
          <p:nvPr/>
        </p:nvSpPr>
        <p:spPr bwMode="auto">
          <a:xfrm>
            <a:off x="5168900" y="2538820"/>
            <a:ext cx="2689860" cy="378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Active listening enhances communication.</a:t>
            </a:r>
          </a:p>
          <a:p>
            <a:pPr>
              <a:spcBef>
                <a:spcPts val="600"/>
              </a:spcBef>
              <a:spcAft>
                <a:spcPts val="1200"/>
              </a:spcAft>
            </a:pPr>
            <a:r>
              <a:rPr lang="en-US" sz="1600" dirty="0">
                <a:solidFill>
                  <a:schemeClr val="bg1"/>
                </a:solidFill>
              </a:rPr>
              <a:t>Take advantage of opportunities to practice active listening and to apply a tool that can strengthen relationships at work and at home.</a:t>
            </a:r>
          </a:p>
          <a:p>
            <a:r>
              <a:rPr lang="en-US" sz="1600" dirty="0">
                <a:solidFill>
                  <a:schemeClr val="bg1"/>
                </a:solidFill>
              </a:rPr>
              <a:t>Active listening is a tool to effectively engage in the ACE process.</a:t>
            </a:r>
          </a:p>
          <a:p>
            <a:pPr marL="342900" indent="-342900">
              <a:buFont typeface="Arial" panose="020B0604020202020204" pitchFamily="34" charset="0"/>
              <a:buChar char="•"/>
            </a:pPr>
            <a:endParaRPr lang="en-US"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690062" y="6523299"/>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pic>
        <p:nvPicPr>
          <p:cNvPr id="2" name="Picture 1">
            <a:extLst>
              <a:ext uri="{FF2B5EF4-FFF2-40B4-BE49-F238E27FC236}">
                <a16:creationId xmlns:a16="http://schemas.microsoft.com/office/drawing/2014/main" id="{BE4F0581-C45E-108D-9B63-A637E6CC84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7546" y="1009568"/>
            <a:ext cx="512597" cy="512597"/>
          </a:xfrm>
          <a:prstGeom prst="rect">
            <a:avLst/>
          </a:prstGeom>
        </p:spPr>
      </p:pic>
      <p:sp>
        <p:nvSpPr>
          <p:cNvPr id="4" name="Title 1">
            <a:extLst>
              <a:ext uri="{FF2B5EF4-FFF2-40B4-BE49-F238E27FC236}">
                <a16:creationId xmlns:a16="http://schemas.microsoft.com/office/drawing/2014/main" id="{F6B27D77-1DAD-4585-0E03-C4715C9F9F6A}"/>
              </a:ext>
            </a:extLst>
          </p:cNvPr>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5" name="Rectangle 4">
            <a:extLst>
              <a:ext uri="{FF2B5EF4-FFF2-40B4-BE49-F238E27FC236}">
                <a16:creationId xmlns:a16="http://schemas.microsoft.com/office/drawing/2014/main" id="{FBE5D0A9-C335-B886-D809-4F152100BEE4}"/>
              </a:ext>
            </a:extLst>
          </p:cNvPr>
          <p:cNvSpPr/>
          <p:nvPr/>
        </p:nvSpPr>
        <p:spPr>
          <a:xfrm>
            <a:off x="-59267" y="-34075"/>
            <a:ext cx="9280385" cy="109357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1726A829-3104-FB90-883C-6B405DB0C588}"/>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Active Listening Makes </a:t>
            </a:r>
            <a:r>
              <a:rPr lang="en-US" sz="2000" cap="none">
                <a:solidFill>
                  <a:srgbClr val="404040"/>
                </a:solidFill>
              </a:rPr>
              <a:t>an Impact</a:t>
            </a:r>
            <a:endParaRPr lang="en-US" sz="2000" cap="none" dirty="0">
              <a:solidFill>
                <a:srgbClr val="404040"/>
              </a:solidFill>
            </a:endParaRPr>
          </a:p>
        </p:txBody>
      </p:sp>
      <p:grpSp>
        <p:nvGrpSpPr>
          <p:cNvPr id="7" name="Group 6">
            <a:extLst>
              <a:ext uri="{FF2B5EF4-FFF2-40B4-BE49-F238E27FC236}">
                <a16:creationId xmlns:a16="http://schemas.microsoft.com/office/drawing/2014/main" id="{D0506023-7676-41FA-952B-CAC31DBCEE22}"/>
              </a:ext>
            </a:extLst>
          </p:cNvPr>
          <p:cNvGrpSpPr/>
          <p:nvPr/>
        </p:nvGrpSpPr>
        <p:grpSpPr>
          <a:xfrm>
            <a:off x="131197" y="430"/>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D752D780-1D5B-4AC1-F3C6-603B90FA91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D43FB131-BA1D-9954-D8D5-0E3A5C1AF4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6661" y="430"/>
              <a:ext cx="1060052" cy="1060759"/>
            </a:xfrm>
            <a:prstGeom prst="rect">
              <a:avLst/>
            </a:prstGeom>
          </p:spPr>
        </p:pic>
      </p:grpSp>
      <p:pic>
        <p:nvPicPr>
          <p:cNvPr id="14" name="Picture 13">
            <a:extLst>
              <a:ext uri="{FF2B5EF4-FFF2-40B4-BE49-F238E27FC236}">
                <a16:creationId xmlns:a16="http://schemas.microsoft.com/office/drawing/2014/main" id="{8517F0D0-CA59-FC83-365A-511AD6FB28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191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2859716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u="none" dirty="0"/>
          </a:p>
        </p:txBody>
      </p:sp>
      <p:sp>
        <p:nvSpPr>
          <p:cNvPr id="4" name="Rectangle 3"/>
          <p:cNvSpPr/>
          <p:nvPr/>
        </p:nvSpPr>
        <p:spPr>
          <a:xfrm>
            <a:off x="1131766" y="1437162"/>
            <a:ext cx="6753947" cy="4590919"/>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0">
            <a:schemeClr val="lt1">
              <a:hueOff val="0"/>
              <a:satOff val="0"/>
              <a:lumOff val="0"/>
              <a:alphaOff val="0"/>
            </a:schemeClr>
          </a:lnRef>
          <a:fillRef idx="3">
            <a:schemeClr val="accent4">
              <a:shade val="80000"/>
              <a:hueOff val="0"/>
              <a:satOff val="0"/>
              <a:lumOff val="0"/>
              <a:alphaOff val="0"/>
            </a:schemeClr>
          </a:fillRef>
          <a:effectRef idx="3">
            <a:schemeClr val="accent4">
              <a:shade val="80000"/>
              <a:hueOff val="0"/>
              <a:satOff val="0"/>
              <a:lumOff val="0"/>
              <a:alphaOff val="0"/>
            </a:schemeClr>
          </a:effectRef>
          <a:fontRef idx="minor">
            <a:schemeClr val="lt1"/>
          </a:fontRef>
        </p:style>
        <p:txBody>
          <a:bodyPr spcFirstLastPara="0" vert="horz" wrap="square" lIns="66563" tIns="0" rIns="66563" bIns="66563" numCol="1" spcCol="1270" anchor="ctr" anchorCtr="0">
            <a:noAutofit/>
          </a:bodyPr>
          <a:lstStyle/>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8DC765"/>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4"/>
              </a:rPr>
              <a:t>https://wrair.gov1.qualtrics.com/jfe/form/SV_aXFrN0d3WYotIiy</a:t>
            </a:r>
            <a:endParaRPr kumimoji="0" lang="en-US" sz="15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Participants: You have just completed </a:t>
            </a:r>
          </a:p>
          <a:p>
            <a:pPr marL="0" marR="0" lvl="0" indent="88106" algn="ctr" defTabSz="873686" rtl="0" eaLnBrk="1" fontAlgn="base" latinLnBrk="0" hangingPunct="1">
              <a:lnSpc>
                <a:spcPct val="100000"/>
              </a:lnSpc>
              <a:spcBef>
                <a:spcPct val="0"/>
              </a:spcBef>
              <a:spcAft>
                <a:spcPts val="600"/>
              </a:spcAft>
              <a:buClrTx/>
              <a:buSzTx/>
              <a:buFontTx/>
              <a:buNone/>
              <a:tabLst>
                <a:tab pos="2528888" algn="l"/>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US" sz="2400" b="1" i="0" u="sng"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ACE Active Listening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module.</a:t>
            </a:r>
            <a:endParaRPr kumimoji="0" lang="en-US" sz="1500" b="0"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88106" algn="ctr" defTabSz="873686" rtl="0" eaLnBrk="1" fontAlgn="base" latinLnBrk="0" hangingPunct="1">
              <a:lnSpc>
                <a:spcPct val="100000"/>
              </a:lnSpc>
              <a:spcBef>
                <a:spcPct val="0"/>
              </a:spcBef>
              <a:spcAft>
                <a:spcPts val="0"/>
              </a:spcAft>
              <a:buClrTx/>
              <a:buSzTx/>
              <a:buFontTx/>
              <a:buNone/>
              <a:tabLst>
                <a:tab pos="2528888" algn="l"/>
              </a:tabLst>
              <a:defRPr/>
            </a:pPr>
            <a:r>
              <a:rPr kumimoji="0" lang="en-US" sz="15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p>
        </p:txBody>
      </p:sp>
      <p:sp>
        <p:nvSpPr>
          <p:cNvPr id="3" name="Title 1">
            <a:extLst>
              <a:ext uri="{FF2B5EF4-FFF2-40B4-BE49-F238E27FC236}">
                <a16:creationId xmlns:a16="http://schemas.microsoft.com/office/drawing/2014/main" id="{76EEB32D-4DAA-4AC9-9DB1-A31BAE0C93AB}"/>
              </a:ext>
            </a:extLst>
          </p:cNvPr>
          <p:cNvSpPr txBox="1">
            <a:spLocks/>
          </p:cNvSpPr>
          <p:nvPr/>
        </p:nvSpPr>
        <p:spPr>
          <a:xfrm>
            <a:off x="2373807" y="159246"/>
            <a:ext cx="5458978" cy="66278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400" b="1"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Post-Training Survey</a:t>
            </a:r>
          </a:p>
        </p:txBody>
      </p:sp>
      <p:pic>
        <p:nvPicPr>
          <p:cNvPr id="5" name="Picture 4">
            <a:extLst>
              <a:ext uri="{FF2B5EF4-FFF2-40B4-BE49-F238E27FC236}">
                <a16:creationId xmlns:a16="http://schemas.microsoft.com/office/drawing/2014/main" id="{13323078-D44D-DF2B-591C-631A297E90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725601" y="1588795"/>
            <a:ext cx="1785938" cy="1785938"/>
          </a:xfrm>
          <a:prstGeom prst="rect">
            <a:avLst/>
          </a:prstGeom>
        </p:spPr>
      </p:pic>
      <p:sp>
        <p:nvSpPr>
          <p:cNvPr id="7" name="TextBox 6">
            <a:extLst>
              <a:ext uri="{FF2B5EF4-FFF2-40B4-BE49-F238E27FC236}">
                <a16:creationId xmlns:a16="http://schemas.microsoft.com/office/drawing/2014/main" id="{97786F13-1042-A9CC-16AC-28213180180B}"/>
              </a:ext>
            </a:extLst>
          </p:cNvPr>
          <p:cNvSpPr txBox="1"/>
          <p:nvPr/>
        </p:nvSpPr>
        <p:spPr>
          <a:xfrm>
            <a:off x="1834551" y="4766197"/>
            <a:ext cx="5474898" cy="73866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Completing the survey will assist the DPRR in determining the effectiveness of training and will inform curriculum revisions during the next update cycle</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a:t>
            </a:r>
          </a:p>
        </p:txBody>
      </p:sp>
      <p:sp>
        <p:nvSpPr>
          <p:cNvPr id="6" name="TextBox 5">
            <a:extLst>
              <a:ext uri="{FF2B5EF4-FFF2-40B4-BE49-F238E27FC236}">
                <a16:creationId xmlns:a16="http://schemas.microsoft.com/office/drawing/2014/main" id="{CD3D3539-B06D-C93D-FE95-40573C68381D}"/>
              </a:ext>
            </a:extLst>
          </p:cNvPr>
          <p:cNvSpPr txBox="1"/>
          <p:nvPr/>
        </p:nvSpPr>
        <p:spPr>
          <a:xfrm>
            <a:off x="1131766" y="5488133"/>
            <a:ext cx="67802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If you received the Base module prior to this module, please select the </a:t>
            </a:r>
          </a:p>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Base + Active Listening option on the survey</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Verdana" panose="020B0604030504040204" pitchFamily="34" charset="0"/>
                <a:cs typeface="Arial" panose="020B0604020202020204" pitchFamily="34" charset="0"/>
              </a:rPr>
              <a:t>.</a:t>
            </a:r>
          </a:p>
        </p:txBody>
      </p:sp>
    </p:spTree>
    <p:extLst>
      <p:ext uri="{BB962C8B-B14F-4D97-AF65-F5344CB8AC3E}">
        <p14:creationId xmlns:p14="http://schemas.microsoft.com/office/powerpoint/2010/main" val="3026203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4126610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767397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569531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829072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1265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349080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268484869"/>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CPA Standard">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PA Standard" id="{351E6452-D553-476B-BBFE-11BDB542D6C4}" vid="{8D54A0D0-DA44-4923-9ECE-F6FE4EB811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4B4A03A0E64C44A8E988EB2CB598C0" ma:contentTypeVersion="22" ma:contentTypeDescription="Create a new document." ma:contentTypeScope="" ma:versionID="b237914407c16b4cfb6137fc007d4130">
  <xsd:schema xmlns:xsd="http://www.w3.org/2001/XMLSchema" xmlns:xs="http://www.w3.org/2001/XMLSchema" xmlns:p="http://schemas.microsoft.com/office/2006/metadata/properties" xmlns:ns2="6c1c2928-3507-491a-a0f7-900236e1cc95" xmlns:ns3="f8166263-dae4-4a19-bad3-fdbfda6298c2" targetNamespace="http://schemas.microsoft.com/office/2006/metadata/properties" ma:root="true" ma:fieldsID="4fe140e0d9ac4bddcac824c921ae2b3b" ns2:_="" ns3:_="">
    <xsd:import namespace="6c1c2928-3507-491a-a0f7-900236e1cc95"/>
    <xsd:import namespace="f8166263-dae4-4a19-bad3-fdbfda6298c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Notes" minOccurs="0"/>
                <xsd:element ref="ns2:l8d40799e5534d78979544709a60b2db" minOccurs="0"/>
                <xsd:element ref="ns2:MediaServiceLocation" minOccurs="0"/>
                <xsd:element ref="ns3:_dlc_DocId" minOccurs="0"/>
                <xsd:element ref="ns3:_dlc_DocIdUrl" minOccurs="0"/>
                <xsd:element ref="ns3:_dlc_DocIdPersistId"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1c2928-3507-491a-a0f7-900236e1c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96d91ea-3614-492c-ae13-121a443a120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8d40799e5534d78979544709a60b2db" ma:index="22" nillable="true" ma:taxonomy="true" ma:internalName="l8d40799e5534d78979544709a60b2db" ma:taxonomyFieldName="Tags" ma:displayName="Tags" ma:default="" ma:fieldId="{58d40799-e553-4d78-9795-44709a60b2db}" ma:sspId="c96d91ea-3614-492c-ae13-121a443a120e" ma:termSetId="d58293f0-10aa-41e1-bd7c-e6eed5d9360e" ma:anchorId="00000000-0000-0000-0000-000000000000" ma:open="fals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166263-dae4-4a19-bad3-fdbfda6298c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e39f073-137e-4687-8ab8-9cb3868d6b10}" ma:internalName="TaxCatchAll" ma:showField="CatchAllData" ma:web="f8166263-dae4-4a19-bad3-fdbfda6298c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dexed="true"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6c1c2928-3507-491a-a0f7-900236e1cc95">
      <Terms xmlns="http://schemas.microsoft.com/office/infopath/2007/PartnerControls"/>
    </lcf76f155ced4ddcb4097134ff3c332f>
    <Notes xmlns="6c1c2928-3507-491a-a0f7-900236e1cc95" xsi:nil="true"/>
    <TaxCatchAll xmlns="f8166263-dae4-4a19-bad3-fdbfda6298c2" xsi:nil="true"/>
    <l8d40799e5534d78979544709a60b2db xmlns="6c1c2928-3507-491a-a0f7-900236e1cc95">
      <Terms xmlns="http://schemas.microsoft.com/office/infopath/2007/PartnerControls"/>
    </l8d40799e5534d78979544709a60b2db>
    <_dlc_DocId xmlns="f8166263-dae4-4a19-bad3-fdbfda6298c2">6ECEFNF6QD26-1559382530-25264</_dlc_DocId>
    <_dlc_DocIdUrl xmlns="f8166263-dae4-4a19-bad3-fdbfda6298c2">
      <Url>https://sctgov.sharepoint.us/sites/ARDOperations/_layouts/15/DocIdRedir.aspx?ID=6ECEFNF6QD26-1559382530-25264</Url>
      <Description>6ECEFNF6QD26-1559382530-25264</Description>
    </_dlc_DocIdUrl>
  </documentManagement>
</p:properties>
</file>

<file path=customXml/itemProps1.xml><?xml version="1.0" encoding="utf-8"?>
<ds:datastoreItem xmlns:ds="http://schemas.openxmlformats.org/officeDocument/2006/customXml" ds:itemID="{8E4394F6-3118-41B6-9F57-B8367E896705}"/>
</file>

<file path=customXml/itemProps2.xml><?xml version="1.0" encoding="utf-8"?>
<ds:datastoreItem xmlns:ds="http://schemas.openxmlformats.org/officeDocument/2006/customXml" ds:itemID="{E741A6BD-C166-44C9-BA8A-B1E09E837DD3}"/>
</file>

<file path=customXml/itemProps3.xml><?xml version="1.0" encoding="utf-8"?>
<ds:datastoreItem xmlns:ds="http://schemas.openxmlformats.org/officeDocument/2006/customXml" ds:itemID="{76E21603-6A33-42FE-B998-EEAE1A57FC49}"/>
</file>

<file path=customXml/itemProps4.xml><?xml version="1.0" encoding="utf-8"?>
<ds:datastoreItem xmlns:ds="http://schemas.openxmlformats.org/officeDocument/2006/customXml" ds:itemID="{92D855C4-7E5E-4860-9E74-941912368820}"/>
</file>

<file path=docProps/app.xml><?xml version="1.0" encoding="utf-8"?>
<Properties xmlns="http://schemas.openxmlformats.org/officeDocument/2006/extended-properties" xmlns:vt="http://schemas.openxmlformats.org/officeDocument/2006/docPropsVTypes">
  <Template/>
  <TotalTime>0</TotalTime>
  <Words>11292</Words>
  <Application>Microsoft Office PowerPoint</Application>
  <PresentationFormat>On-screen Show (4:3)</PresentationFormat>
  <Paragraphs>2193</Paragraphs>
  <Slides>49</Slides>
  <Notes>49</Notes>
  <HiddenSlides>30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49</vt:i4>
      </vt:variant>
    </vt:vector>
  </HeadingPairs>
  <TitlesOfParts>
    <vt:vector size="62" baseType="lpstr">
      <vt:lpstr>Arial</vt:lpstr>
      <vt:lpstr>Arial 12</vt:lpstr>
      <vt:lpstr>Arial Black</vt:lpstr>
      <vt:lpstr>Arial Narrow</vt:lpstr>
      <vt:lpstr>Calibri</vt:lpstr>
      <vt:lpstr>Courier New</vt:lpstr>
      <vt:lpstr>Franklin Gothic Book</vt:lpstr>
      <vt:lpstr>Franklin Gothic Medium</vt:lpstr>
      <vt:lpstr>Garamond</vt:lpstr>
      <vt:lpstr>Verdana</vt:lpstr>
      <vt:lpstr>Wingdings</vt:lpstr>
      <vt:lpstr>R2_Master_Template</vt:lpstr>
      <vt:lpstr>OCPA Standard</vt:lpstr>
      <vt:lpstr>Facilitator Guide: Trainer notes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Purpose</vt:lpstr>
      <vt:lpstr>PowerPoint Presentation</vt:lpstr>
      <vt:lpstr>Training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Purpose</vt:lpstr>
      <vt:lpstr>PowerPoint Presentation</vt:lpstr>
      <vt:lpstr>Training Purpose</vt:lpstr>
      <vt:lpstr>PowerPoint Presentation</vt:lpstr>
      <vt:lpstr>Training Purpose</vt:lpstr>
      <vt:lpstr>PowerPoint Presentation</vt:lpstr>
      <vt:lpstr>PowerPoint Presentation</vt:lpstr>
      <vt:lpstr>PowerPoint Presentation</vt:lpstr>
      <vt:lpstr>Training Purpose</vt:lpstr>
      <vt:lpstr>PowerPoint Presentation</vt:lpstr>
      <vt:lpstr>Training Purpose</vt:lpstr>
      <vt:lpstr>PowerPoint Presentation</vt:lpstr>
      <vt:lpstr>Training Purpose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2023-08-30T18:08:11Z</dcterms:created>
  <dcterms:modified xsi:type="dcterms:W3CDTF">2023-09-18T22:57:54Z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0x010100674B4A03A0E64C44A8E988EB2CB598C0</vt:lpwstr>
  </property>
  <property fmtid="{D5CDD505-2E9C-101B-9397-08002B2CF9AE}" pid="3" name="_dlc_DocIdItemGuid">
    <vt:lpwstr>eed7b1d2-840b-4f2e-bea1-8286505df6e7</vt:lpwstr>
  </property>
</Properties>
</file>